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8"/>
  </p:notesMasterIdLst>
  <p:handoutMasterIdLst>
    <p:handoutMasterId r:id="rId29"/>
  </p:handoutMasterIdLst>
  <p:sldIdLst>
    <p:sldId id="816" r:id="rId2"/>
    <p:sldId id="856" r:id="rId3"/>
    <p:sldId id="855" r:id="rId4"/>
    <p:sldId id="882" r:id="rId5"/>
    <p:sldId id="860" r:id="rId6"/>
    <p:sldId id="859" r:id="rId7"/>
    <p:sldId id="851" r:id="rId8"/>
    <p:sldId id="862" r:id="rId9"/>
    <p:sldId id="863" r:id="rId10"/>
    <p:sldId id="864" r:id="rId11"/>
    <p:sldId id="877" r:id="rId12"/>
    <p:sldId id="865" r:id="rId13"/>
    <p:sldId id="866" r:id="rId14"/>
    <p:sldId id="867" r:id="rId15"/>
    <p:sldId id="868" r:id="rId16"/>
    <p:sldId id="871" r:id="rId17"/>
    <p:sldId id="883" r:id="rId18"/>
    <p:sldId id="873" r:id="rId19"/>
    <p:sldId id="874" r:id="rId20"/>
    <p:sldId id="875" r:id="rId21"/>
    <p:sldId id="872" r:id="rId22"/>
    <p:sldId id="878" r:id="rId23"/>
    <p:sldId id="884" r:id="rId24"/>
    <p:sldId id="885" r:id="rId25"/>
    <p:sldId id="854" r:id="rId26"/>
    <p:sldId id="881" r:id="rId27"/>
  </p:sldIdLst>
  <p:sldSz cx="9144000" cy="6858000" type="screen4x3"/>
  <p:notesSz cx="6794500" cy="9931400"/>
  <p:custDataLst>
    <p:tags r:id="rId30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66FF"/>
    <a:srgbClr val="0000FF"/>
    <a:srgbClr val="FF00FF"/>
    <a:srgbClr val="FF3399"/>
    <a:srgbClr val="FF33CC"/>
    <a:srgbClr val="FF66FF"/>
    <a:srgbClr val="00FF00"/>
    <a:srgbClr val="99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2" autoAdjust="0"/>
    <p:restoredTop sz="94667" autoAdjust="0"/>
  </p:normalViewPr>
  <p:slideViewPr>
    <p:cSldViewPr>
      <p:cViewPr varScale="1">
        <p:scale>
          <a:sx n="91" d="100"/>
          <a:sy n="91" d="100"/>
        </p:scale>
        <p:origin x="90" y="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48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26" y="-90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352" cy="497530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7547" y="1"/>
            <a:ext cx="2945352" cy="497530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r">
              <a:defRPr sz="1300"/>
            </a:lvl1pPr>
          </a:lstStyle>
          <a:p>
            <a:pPr>
              <a:defRPr/>
            </a:pPr>
            <a:fld id="{BA5559B8-93EA-44F8-A3D2-A38AE5D2BDBF}" type="datetimeFigureOut">
              <a:rPr lang="ja-JP" altLang="en-US"/>
              <a:pPr>
                <a:defRPr/>
              </a:pPr>
              <a:t>2015/4/22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32271"/>
            <a:ext cx="2945352" cy="497530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7547" y="9432271"/>
            <a:ext cx="2945352" cy="497530"/>
          </a:xfrm>
          <a:prstGeom prst="rect">
            <a:avLst/>
          </a:prstGeom>
        </p:spPr>
        <p:txBody>
          <a:bodyPr vert="horz" wrap="square" lIns="91419" tIns="45709" rIns="91419" bIns="4570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6E872D57-4FA8-44F5-88EA-E8254DC22D8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0632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352" cy="497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7547" y="1"/>
            <a:ext cx="2945352" cy="497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7736"/>
            <a:ext cx="5435600" cy="44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 smtClean="0"/>
              <a:t>マスタ テキストの書式設定</a:t>
            </a:r>
          </a:p>
          <a:p>
            <a:pPr lvl="1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2 </a:t>
            </a:r>
            <a:r>
              <a:rPr lang="ja-JP" altLang="en-US" noProof="0" dirty="0" smtClean="0"/>
              <a:t>レベル</a:t>
            </a:r>
          </a:p>
          <a:p>
            <a:pPr lvl="2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3 </a:t>
            </a:r>
            <a:r>
              <a:rPr lang="ja-JP" altLang="en-US" noProof="0" dirty="0" smtClean="0"/>
              <a:t>レベル</a:t>
            </a:r>
          </a:p>
          <a:p>
            <a:pPr lvl="3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4 </a:t>
            </a:r>
            <a:r>
              <a:rPr lang="ja-JP" altLang="en-US" noProof="0" dirty="0" smtClean="0"/>
              <a:t>レベル</a:t>
            </a:r>
          </a:p>
          <a:p>
            <a:pPr lvl="4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5 </a:t>
            </a:r>
            <a:r>
              <a:rPr lang="ja-JP" altLang="en-US" noProof="0" dirty="0" smtClean="0"/>
              <a:t>レベル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271"/>
            <a:ext cx="2945352" cy="497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09" rIns="91419" bIns="4570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7547" y="9432271"/>
            <a:ext cx="2945352" cy="497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09" rIns="91419" bIns="45709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E4344F4B-1298-4328-88EC-B4BEE8B3122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78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pitchFamily="66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pitchFamily="66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pitchFamily="66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pitchFamily="66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 smtClean="0">
              <a:ea typeface="ＭＳ Ｐゴシック" panose="020B0600070205080204" pitchFamily="50" charset="-128"/>
            </a:endParaRPr>
          </a:p>
        </p:txBody>
      </p:sp>
      <p:sp>
        <p:nvSpPr>
          <p:cNvPr id="5120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1pPr>
            <a:lvl2pPr marL="776267" indent="-298565" eaLnBrk="0" hangingPunct="0">
              <a:defRPr kumimoji="1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2pPr>
            <a:lvl3pPr marL="1194257" indent="-238852" eaLnBrk="0" hangingPunct="0">
              <a:defRPr kumimoji="1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3pPr>
            <a:lvl4pPr marL="1671961" indent="-238852" eaLnBrk="0" hangingPunct="0">
              <a:defRPr kumimoji="1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4pPr>
            <a:lvl5pPr marL="2149664" indent="-238852" eaLnBrk="0" hangingPunct="0">
              <a:defRPr kumimoji="1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5pPr>
            <a:lvl6pPr marL="2627368" indent="-238852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6pPr>
            <a:lvl7pPr marL="3105071" indent="-238852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7pPr>
            <a:lvl8pPr marL="3582773" indent="-238852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8pPr>
            <a:lvl9pPr marL="4060477" indent="-238852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A90F545-9673-49AB-ACED-A72DEE3542C3}" type="slidenum">
              <a:rPr lang="en-US" altLang="ja-JP">
                <a:latin typeface="Arial" panose="020B0604020202020204" pitchFamily="34" charset="0"/>
              </a:rPr>
              <a:pPr eaLnBrk="1" hangingPunct="1"/>
              <a:t>1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356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EF03C6-CE22-4FAB-BDAE-379FB3299A2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6037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0614D8-873C-453D-9D09-044AB3B483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967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-171450"/>
            <a:ext cx="2057400" cy="62976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-171450"/>
            <a:ext cx="6019800" cy="6297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22488B-2B76-4B73-A1C4-B63939DFA6E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378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3FE13-C6C5-48AF-81BC-72A55A1D425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262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312AD3-E292-473B-95F8-481CCD7EAF6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2292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043783-AA53-400D-977E-8085533BD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9015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CA0422-E97A-41BE-98D9-41A5390000E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6802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83203-1252-4B0E-AB0B-EEB5599FEBB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0465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496" y="44624"/>
            <a:ext cx="5987008" cy="694430"/>
          </a:xfrm>
        </p:spPr>
        <p:txBody>
          <a:bodyPr wrap="none">
            <a:normAutofit/>
          </a:bodyPr>
          <a:lstStyle>
            <a:lvl1pPr algn="l">
              <a:defRPr sz="3600" b="1" u="sng" baseline="0">
                <a:solidFill>
                  <a:srgbClr val="0066FF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04248" y="85797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fld id="{66683294-421A-4D13-A2F4-724448F6F2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3124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BBD403-AD4C-439C-B538-07BA2BB0AC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5072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2865E1-4814-47E4-8666-61A2AEF9DFA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6673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87C2F2-3B23-4F79-A275-DADCCBFE6B1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359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4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B5B601E-93CC-400C-92DD-964637C87DF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9" r:id="rId1"/>
    <p:sldLayoutId id="2147484198" r:id="rId2"/>
    <p:sldLayoutId id="2147484199" r:id="rId3"/>
    <p:sldLayoutId id="2147484200" r:id="rId4"/>
    <p:sldLayoutId id="2147484201" r:id="rId5"/>
    <p:sldLayoutId id="2147484202" r:id="rId6"/>
    <p:sldLayoutId id="2147484203" r:id="rId7"/>
    <p:sldLayoutId id="2147484204" r:id="rId8"/>
    <p:sldLayoutId id="2147484205" r:id="rId9"/>
    <p:sldLayoutId id="2147484206" r:id="rId10"/>
    <p:sldLayoutId id="2147484207" r:id="rId11"/>
    <p:sldLayoutId id="21474842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mic Sans MS" pitchFamily="66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mic Sans MS" pitchFamily="66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mic Sans MS" pitchFamily="66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mic Sans MS" pitchFamily="66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mic Sans MS" pitchFamily="66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mic Sans MS" pitchFamily="66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mic Sans MS" pitchFamily="66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mic Sans MS" pitchFamily="66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F0486FB-CFC9-4702-84C0-CB856FC00514}" type="slidenum">
              <a:rPr lang="en-US" altLang="ja-JP">
                <a:latin typeface="+mn-ea"/>
                <a:ea typeface="+mn-ea"/>
                <a:cs typeface="S2GPうにフォント"/>
              </a:rPr>
              <a:pPr eaLnBrk="1" hangingPunct="1"/>
              <a:t>1</a:t>
            </a:fld>
            <a:endParaRPr lang="en-US" altLang="ja-JP">
              <a:latin typeface="+mn-ea"/>
              <a:ea typeface="+mn-ea"/>
              <a:cs typeface="S2GPうにフォント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360" y="836712"/>
            <a:ext cx="8964488" cy="1470025"/>
          </a:xfrm>
        </p:spPr>
        <p:txBody>
          <a:bodyPr/>
          <a:lstStyle/>
          <a:p>
            <a:pPr algn="l" eaLnBrk="1" hangingPunct="1"/>
            <a:r>
              <a:rPr lang="ja-JP" altLang="en-US" dirty="0">
                <a:latin typeface="+mj-ea"/>
              </a:rPr>
              <a:t>最小木</a:t>
            </a:r>
            <a:r>
              <a:rPr lang="ja-JP" altLang="en-US" dirty="0" smtClean="0">
                <a:latin typeface="+mj-ea"/>
              </a:rPr>
              <a:t>問題 と 最短巡回路問題</a:t>
            </a:r>
            <a:r>
              <a:rPr lang="en-US" altLang="ja-JP" dirty="0" smtClean="0">
                <a:latin typeface="+mj-ea"/>
              </a:rPr>
              <a:t/>
            </a:r>
            <a:br>
              <a:rPr lang="en-US" altLang="ja-JP" dirty="0" smtClean="0">
                <a:latin typeface="+mj-ea"/>
              </a:rPr>
            </a:br>
            <a:r>
              <a:rPr lang="en-US" altLang="ja-JP" sz="2800" dirty="0" smtClean="0">
                <a:latin typeface="+mj-ea"/>
              </a:rPr>
              <a:t>―</a:t>
            </a:r>
            <a:r>
              <a:rPr lang="ja-JP" altLang="en-US" sz="2800" dirty="0" smtClean="0">
                <a:latin typeface="+mj-ea"/>
              </a:rPr>
              <a:t>離散数学の </a:t>
            </a:r>
            <a:r>
              <a:rPr lang="en-US" altLang="ja-JP" sz="2800" dirty="0" smtClean="0">
                <a:latin typeface="+mj-ea"/>
              </a:rPr>
              <a:t>“</a:t>
            </a:r>
            <a:r>
              <a:rPr lang="ja-JP" altLang="en-US" sz="2800" dirty="0" smtClean="0">
                <a:latin typeface="+mj-ea"/>
              </a:rPr>
              <a:t>解ける</a:t>
            </a:r>
            <a:r>
              <a:rPr lang="en-US" altLang="ja-JP" sz="2800" dirty="0" smtClean="0">
                <a:latin typeface="+mj-ea"/>
              </a:rPr>
              <a:t>” </a:t>
            </a:r>
            <a:r>
              <a:rPr lang="ja-JP" altLang="en-US" sz="2800" dirty="0" smtClean="0">
                <a:latin typeface="+mj-ea"/>
              </a:rPr>
              <a:t>問題 と </a:t>
            </a:r>
            <a:r>
              <a:rPr lang="en-US" altLang="ja-JP" sz="2800" dirty="0" smtClean="0">
                <a:latin typeface="+mj-ea"/>
              </a:rPr>
              <a:t>“</a:t>
            </a:r>
            <a:r>
              <a:rPr lang="ja-JP" altLang="en-US" sz="2800" dirty="0" smtClean="0">
                <a:latin typeface="+mj-ea"/>
              </a:rPr>
              <a:t>解けない</a:t>
            </a:r>
            <a:r>
              <a:rPr lang="en-US" altLang="ja-JP" sz="2800" dirty="0" smtClean="0">
                <a:latin typeface="+mj-ea"/>
              </a:rPr>
              <a:t>” </a:t>
            </a:r>
            <a:r>
              <a:rPr lang="ja-JP" altLang="en-US" sz="2800" dirty="0" smtClean="0">
                <a:latin typeface="+mj-ea"/>
              </a:rPr>
              <a:t>問題</a:t>
            </a:r>
            <a:r>
              <a:rPr lang="en-US" altLang="ja-JP" sz="2800" dirty="0" smtClean="0">
                <a:latin typeface="+mj-ea"/>
              </a:rPr>
              <a:t>―</a:t>
            </a:r>
            <a:endParaRPr lang="ja-JP" altLang="en-US" dirty="0" smtClean="0">
              <a:latin typeface="+mj-ea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8360" y="3212976"/>
            <a:ext cx="8642350" cy="1752600"/>
          </a:xfrm>
        </p:spPr>
        <p:txBody>
          <a:bodyPr/>
          <a:lstStyle/>
          <a:p>
            <a:pPr algn="l" eaLnBrk="1" hangingPunct="1"/>
            <a:r>
              <a:rPr lang="ja-JP" altLang="en-US" dirty="0" smtClean="0">
                <a:latin typeface="+mj-ea"/>
                <a:ea typeface="+mj-ea"/>
                <a:cs typeface="S2GPうにフォント"/>
              </a:rPr>
              <a:t>高澤 兼二郎</a:t>
            </a:r>
            <a:endParaRPr lang="en-US" altLang="ja-JP" dirty="0" smtClean="0">
              <a:latin typeface="+mj-ea"/>
              <a:ea typeface="+mj-ea"/>
              <a:cs typeface="S2GPうにフォント"/>
            </a:endParaRPr>
          </a:p>
          <a:p>
            <a:pPr algn="l" eaLnBrk="1" hangingPunct="1"/>
            <a:endParaRPr lang="en-US" altLang="ja-JP" sz="200" dirty="0" smtClean="0">
              <a:latin typeface="+mj-ea"/>
              <a:ea typeface="+mj-ea"/>
              <a:cs typeface="S2GPうにフォント"/>
            </a:endParaRPr>
          </a:p>
          <a:p>
            <a:pPr algn="l" eaLnBrk="1" hangingPunct="1"/>
            <a:r>
              <a:rPr lang="ja-JP" altLang="en-US" sz="2400" dirty="0">
                <a:latin typeface="+mj-ea"/>
                <a:ea typeface="+mj-ea"/>
                <a:cs typeface="S2GPうにフォント"/>
              </a:rPr>
              <a:t>京都</a:t>
            </a:r>
            <a:r>
              <a:rPr lang="ja-JP" altLang="en-US" sz="2400" dirty="0" smtClean="0">
                <a:latin typeface="+mj-ea"/>
                <a:ea typeface="+mj-ea"/>
                <a:cs typeface="S2GPうにフォント"/>
              </a:rPr>
              <a:t>大学 数理解析研究所</a:t>
            </a:r>
            <a:endParaRPr lang="en-US" altLang="ja-JP" sz="2400" dirty="0" smtClean="0">
              <a:latin typeface="+mj-ea"/>
              <a:ea typeface="+mj-ea"/>
              <a:cs typeface="S2GPうにフォント"/>
            </a:endParaRPr>
          </a:p>
          <a:p>
            <a:pPr algn="l" eaLnBrk="1" hangingPunct="1"/>
            <a:endParaRPr lang="en-US" altLang="ja-JP" sz="1400" dirty="0" smtClean="0">
              <a:latin typeface="+mj-ea"/>
              <a:ea typeface="+mj-ea"/>
              <a:cs typeface="S2GPうにフォント"/>
            </a:endParaRPr>
          </a:p>
          <a:p>
            <a:pPr algn="l" eaLnBrk="1" hangingPunct="1"/>
            <a:endParaRPr lang="en-US" altLang="ja-JP" sz="1400" dirty="0" smtClean="0">
              <a:latin typeface="+mj-ea"/>
              <a:ea typeface="+mj-ea"/>
              <a:cs typeface="S2GPうにフォント"/>
            </a:endParaRPr>
          </a:p>
          <a:p>
            <a:pPr algn="l" eaLnBrk="1" hangingPunct="1"/>
            <a:endParaRPr lang="ja-JP" altLang="en-US" sz="900" dirty="0" smtClean="0">
              <a:latin typeface="+mj-ea"/>
              <a:ea typeface="+mj-ea"/>
              <a:cs typeface="S2GPうにフォント"/>
            </a:endParaRPr>
          </a:p>
          <a:p>
            <a:pPr algn="l" eaLnBrk="1" hangingPunct="1">
              <a:lnSpc>
                <a:spcPct val="80000"/>
              </a:lnSpc>
            </a:pPr>
            <a:endParaRPr lang="en-US" altLang="ja-JP" sz="2000" dirty="0" smtClean="0">
              <a:latin typeface="+mj-ea"/>
              <a:ea typeface="+mj-ea"/>
              <a:cs typeface="S2GPうにフォント"/>
            </a:endParaRPr>
          </a:p>
          <a:p>
            <a:pPr algn="l" eaLnBrk="1" hangingPunct="1">
              <a:lnSpc>
                <a:spcPct val="80000"/>
              </a:lnSpc>
            </a:pPr>
            <a:r>
              <a:rPr lang="ja-JP" altLang="en-US" sz="2000" dirty="0" smtClean="0">
                <a:latin typeface="+mj-ea"/>
                <a:ea typeface="+mj-ea"/>
                <a:cs typeface="S2GPうにフォント"/>
              </a:rPr>
              <a:t>全学共通科目「現代の数学と数理解析」</a:t>
            </a:r>
            <a:endParaRPr lang="en-US" altLang="ja-JP" sz="2000" dirty="0" smtClean="0">
              <a:latin typeface="+mj-ea"/>
              <a:ea typeface="+mj-ea"/>
              <a:cs typeface="S2GPうにフォント"/>
            </a:endParaRPr>
          </a:p>
          <a:p>
            <a:pPr algn="l" eaLnBrk="1" hangingPunct="1">
              <a:lnSpc>
                <a:spcPct val="80000"/>
              </a:lnSpc>
            </a:pPr>
            <a:r>
              <a:rPr lang="en-US" altLang="ja-JP" sz="2000" dirty="0" smtClean="0">
                <a:latin typeface="+mj-ea"/>
                <a:ea typeface="+mj-ea"/>
                <a:cs typeface="S2GPうにフォント"/>
              </a:rPr>
              <a:t>2015 </a:t>
            </a:r>
            <a:r>
              <a:rPr lang="ja-JP" altLang="en-US" sz="2000" dirty="0" smtClean="0">
                <a:latin typeface="+mj-ea"/>
                <a:ea typeface="+mj-ea"/>
                <a:cs typeface="S2GPうにフォント"/>
              </a:rPr>
              <a:t>年 </a:t>
            </a:r>
            <a:r>
              <a:rPr lang="en-US" altLang="ja-JP" sz="2000" dirty="0">
                <a:latin typeface="+mj-ea"/>
                <a:ea typeface="+mj-ea"/>
                <a:cs typeface="S2GPうにフォント"/>
              </a:rPr>
              <a:t>4</a:t>
            </a:r>
            <a:r>
              <a:rPr lang="en-US" altLang="ja-JP" sz="2000" dirty="0" smtClean="0">
                <a:latin typeface="+mj-ea"/>
                <a:ea typeface="+mj-ea"/>
                <a:cs typeface="S2GPうにフォント"/>
              </a:rPr>
              <a:t> </a:t>
            </a:r>
            <a:r>
              <a:rPr lang="ja-JP" altLang="en-US" sz="2000" dirty="0" smtClean="0">
                <a:latin typeface="+mj-ea"/>
                <a:ea typeface="+mj-ea"/>
                <a:cs typeface="S2GPうにフォント"/>
              </a:rPr>
              <a:t>月 </a:t>
            </a:r>
            <a:r>
              <a:rPr lang="en-US" altLang="ja-JP" sz="2000" dirty="0">
                <a:latin typeface="+mj-ea"/>
                <a:ea typeface="+mj-ea"/>
                <a:cs typeface="S2GPうにフォント"/>
              </a:rPr>
              <a:t>17</a:t>
            </a:r>
            <a:r>
              <a:rPr lang="en-US" altLang="ja-JP" sz="2000" dirty="0" smtClean="0">
                <a:latin typeface="+mj-ea"/>
                <a:ea typeface="+mj-ea"/>
                <a:cs typeface="S2GPうにフォント"/>
              </a:rPr>
              <a:t> </a:t>
            </a:r>
            <a:r>
              <a:rPr lang="ja-JP" altLang="en-US" sz="2000" dirty="0" smtClean="0">
                <a:latin typeface="+mj-ea"/>
                <a:ea typeface="+mj-ea"/>
                <a:cs typeface="S2GPうにフォント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383155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 </a:t>
            </a:r>
            <a:r>
              <a:rPr lang="ja-JP" altLang="en-US" dirty="0" smtClean="0"/>
              <a:t>と </a:t>
            </a:r>
            <a:r>
              <a:rPr lang="en-US" altLang="ja-JP" dirty="0" smtClean="0"/>
              <a:t>NP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10</a:t>
            </a:fld>
            <a:endParaRPr lang="en-US" alt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9512" y="725795"/>
            <a:ext cx="8135560" cy="461665"/>
          </a:xfrm>
          <a:prstGeom prst="rect">
            <a:avLst/>
          </a:prstGeom>
          <a:noFill/>
          <a:ln w="19050">
            <a:solidFill>
              <a:srgbClr val="0066FF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クラス 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P :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多項式時間で解が見つけられる問題のクラス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12" y="2649686"/>
            <a:ext cx="8380820" cy="4616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クラス </a:t>
            </a:r>
            <a:r>
              <a:rPr lang="en-US" altLang="ja-JP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N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P :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多項式時間で解の検証ができる問題のクラス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3183359"/>
            <a:ext cx="6628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長さが 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40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以下の</a:t>
            </a:r>
            <a:r>
              <a:rPr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ハミルトン閉路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はあるか？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7584" y="3645024"/>
            <a:ext cx="6436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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巡回セールスマン問題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クラス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NP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に属する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1520" y="5570076"/>
            <a:ext cx="8129148" cy="523220"/>
          </a:xfrm>
          <a:prstGeom prst="rect">
            <a:avLst/>
          </a:prstGeom>
          <a:noFill/>
          <a:ln w="57150">
            <a:solidFill>
              <a:srgbClr val="00B050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solidFill>
                  <a:srgbClr val="000000"/>
                </a:solidFill>
                <a:latin typeface="+mj-ea"/>
                <a:ea typeface="+mj-ea"/>
                <a:sym typeface="Wingdings" panose="05000000000000000000" pitchFamily="2" charset="2"/>
              </a:rPr>
              <a:t>P</a:t>
            </a:r>
            <a:r>
              <a:rPr lang="ja-JP" altLang="en-US" sz="2800" dirty="0">
                <a:latin typeface="+mj-ea"/>
                <a:ea typeface="+mj-ea"/>
              </a:rPr>
              <a:t>≠</a:t>
            </a:r>
            <a:r>
              <a:rPr lang="en-US" altLang="ja-JP" sz="2800" dirty="0" smtClean="0">
                <a:latin typeface="+mj-ea"/>
                <a:ea typeface="+mj-ea"/>
              </a:rPr>
              <a:t>NP </a:t>
            </a:r>
            <a:r>
              <a:rPr lang="ja-JP" altLang="en-US" sz="2800" dirty="0" smtClean="0">
                <a:latin typeface="+mj-ea"/>
                <a:ea typeface="+mj-ea"/>
              </a:rPr>
              <a:t>問題</a:t>
            </a:r>
            <a:r>
              <a:rPr lang="en-US" altLang="ja-JP" sz="2800" dirty="0" smtClean="0">
                <a:latin typeface="+mj-ea"/>
                <a:ea typeface="+mj-ea"/>
              </a:rPr>
              <a:t>: </a:t>
            </a:r>
            <a:r>
              <a:rPr lang="ja-JP" altLang="en-US" sz="2800" dirty="0" smtClean="0">
                <a:latin typeface="+mj-ea"/>
                <a:ea typeface="+mj-ea"/>
              </a:rPr>
              <a:t>クラス </a:t>
            </a:r>
            <a:r>
              <a:rPr lang="en-US" altLang="ja-JP" sz="2800" dirty="0" smtClean="0">
                <a:latin typeface="+mj-ea"/>
                <a:ea typeface="+mj-ea"/>
              </a:rPr>
              <a:t>P </a:t>
            </a:r>
            <a:r>
              <a:rPr lang="ja-JP" altLang="en-US" sz="2800" dirty="0" smtClean="0">
                <a:latin typeface="+mj-ea"/>
                <a:ea typeface="+mj-ea"/>
              </a:rPr>
              <a:t>と </a:t>
            </a:r>
            <a:r>
              <a:rPr lang="en-US" altLang="ja-JP" sz="2800" dirty="0" smtClean="0">
                <a:latin typeface="+mj-ea"/>
                <a:ea typeface="+mj-ea"/>
              </a:rPr>
              <a:t>NP </a:t>
            </a:r>
            <a:r>
              <a:rPr lang="ja-JP" altLang="en-US" sz="2800" dirty="0" smtClean="0">
                <a:latin typeface="+mj-ea"/>
                <a:ea typeface="+mj-ea"/>
              </a:rPr>
              <a:t>は等しいか否か？？</a:t>
            </a:r>
            <a:endParaRPr kumimoji="1" lang="ja-JP" altLang="en-US" sz="2800" dirty="0">
              <a:solidFill>
                <a:srgbClr val="000000"/>
              </a:solidFill>
              <a:latin typeface="+mj-ea"/>
              <a:ea typeface="+mj-ea"/>
              <a:sym typeface="Wingdings" panose="05000000000000000000" pitchFamily="2" charset="2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71600" y="6207695"/>
            <a:ext cx="5668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100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万ドルの懸賞問題 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(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クレイ研究所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55576" y="1301859"/>
            <a:ext cx="45320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最小全域木問題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最小重み</a:t>
            </a:r>
            <a:r>
              <a:rPr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完全マッチング問題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9512" y="4293096"/>
            <a:ext cx="1404552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P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⊆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NP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12" name="Oval 58"/>
          <p:cNvSpPr>
            <a:spLocks noChangeArrowheads="1"/>
          </p:cNvSpPr>
          <p:nvPr/>
        </p:nvSpPr>
        <p:spPr bwMode="auto">
          <a:xfrm>
            <a:off x="6676788" y="1855846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13" name="Oval 59"/>
          <p:cNvSpPr>
            <a:spLocks noChangeArrowheads="1"/>
          </p:cNvSpPr>
          <p:nvPr/>
        </p:nvSpPr>
        <p:spPr bwMode="auto">
          <a:xfrm>
            <a:off x="8284832" y="1482750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14" name="Oval 60"/>
          <p:cNvSpPr>
            <a:spLocks noChangeArrowheads="1"/>
          </p:cNvSpPr>
          <p:nvPr/>
        </p:nvSpPr>
        <p:spPr bwMode="auto">
          <a:xfrm>
            <a:off x="7108986" y="1484337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15" name="Oval 61"/>
          <p:cNvSpPr>
            <a:spLocks noChangeArrowheads="1"/>
          </p:cNvSpPr>
          <p:nvPr/>
        </p:nvSpPr>
        <p:spPr bwMode="auto">
          <a:xfrm>
            <a:off x="7110176" y="2204864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16" name="Oval 63"/>
          <p:cNvSpPr>
            <a:spLocks noChangeArrowheads="1"/>
          </p:cNvSpPr>
          <p:nvPr/>
        </p:nvSpPr>
        <p:spPr bwMode="auto">
          <a:xfrm>
            <a:off x="8284832" y="2204864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cxnSp>
        <p:nvCxnSpPr>
          <p:cNvPr id="17" name="AutoShape 64"/>
          <p:cNvCxnSpPr>
            <a:cxnSpLocks noChangeShapeType="1"/>
            <a:stCxn id="14" idx="3"/>
            <a:endCxn id="12" idx="7"/>
          </p:cNvCxnSpPr>
          <p:nvPr/>
        </p:nvCxnSpPr>
        <p:spPr bwMode="auto">
          <a:xfrm flipH="1">
            <a:off x="6800095" y="1607644"/>
            <a:ext cx="330047" cy="269358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65"/>
          <p:cNvCxnSpPr>
            <a:cxnSpLocks noChangeShapeType="1"/>
            <a:stCxn id="12" idx="5"/>
            <a:endCxn id="15" idx="1"/>
          </p:cNvCxnSpPr>
          <p:nvPr/>
        </p:nvCxnSpPr>
        <p:spPr bwMode="auto">
          <a:xfrm>
            <a:off x="6800095" y="1979152"/>
            <a:ext cx="331237" cy="246868"/>
          </a:xfrm>
          <a:prstGeom prst="straightConnector1">
            <a:avLst/>
          </a:prstGeom>
          <a:noFill/>
          <a:ln w="76200">
            <a:solidFill>
              <a:srgbClr val="00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68"/>
          <p:cNvCxnSpPr>
            <a:cxnSpLocks noChangeShapeType="1"/>
            <a:stCxn id="14" idx="6"/>
            <a:endCxn id="13" idx="2"/>
          </p:cNvCxnSpPr>
          <p:nvPr/>
        </p:nvCxnSpPr>
        <p:spPr bwMode="auto">
          <a:xfrm flipV="1">
            <a:off x="7253448" y="1554981"/>
            <a:ext cx="1031384" cy="1588"/>
          </a:xfrm>
          <a:prstGeom prst="straightConnector1">
            <a:avLst/>
          </a:prstGeom>
          <a:noFill/>
          <a:ln w="76200">
            <a:solidFill>
              <a:srgbClr val="00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AutoShape 71"/>
          <p:cNvCxnSpPr>
            <a:cxnSpLocks noChangeShapeType="1"/>
            <a:stCxn id="15" idx="6"/>
            <a:endCxn id="16" idx="2"/>
          </p:cNvCxnSpPr>
          <p:nvPr/>
        </p:nvCxnSpPr>
        <p:spPr bwMode="auto">
          <a:xfrm>
            <a:off x="7254638" y="2277095"/>
            <a:ext cx="1030194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AutoShape 72"/>
          <p:cNvCxnSpPr>
            <a:cxnSpLocks noChangeShapeType="1"/>
            <a:stCxn id="13" idx="4"/>
            <a:endCxn id="16" idx="0"/>
          </p:cNvCxnSpPr>
          <p:nvPr/>
        </p:nvCxnSpPr>
        <p:spPr bwMode="auto">
          <a:xfrm>
            <a:off x="8357064" y="1627212"/>
            <a:ext cx="0" cy="577652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74"/>
          <p:cNvCxnSpPr>
            <a:cxnSpLocks noChangeShapeType="1"/>
            <a:stCxn id="14" idx="4"/>
            <a:endCxn id="15" idx="0"/>
          </p:cNvCxnSpPr>
          <p:nvPr/>
        </p:nvCxnSpPr>
        <p:spPr bwMode="auto">
          <a:xfrm>
            <a:off x="7181217" y="1628800"/>
            <a:ext cx="1190" cy="576064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Oval 63"/>
          <p:cNvSpPr>
            <a:spLocks noChangeArrowheads="1"/>
          </p:cNvSpPr>
          <p:nvPr/>
        </p:nvSpPr>
        <p:spPr bwMode="auto">
          <a:xfrm>
            <a:off x="8713457" y="1854060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cxnSp>
        <p:nvCxnSpPr>
          <p:cNvPr id="24" name="AutoShape 71"/>
          <p:cNvCxnSpPr>
            <a:cxnSpLocks noChangeShapeType="1"/>
            <a:stCxn id="16" idx="6"/>
            <a:endCxn id="23" idx="3"/>
          </p:cNvCxnSpPr>
          <p:nvPr/>
        </p:nvCxnSpPr>
        <p:spPr bwMode="auto">
          <a:xfrm flipV="1">
            <a:off x="8429295" y="1977367"/>
            <a:ext cx="305318" cy="299728"/>
          </a:xfrm>
          <a:prstGeom prst="straightConnector1">
            <a:avLst/>
          </a:prstGeom>
          <a:noFill/>
          <a:ln w="76200">
            <a:solidFill>
              <a:srgbClr val="00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AutoShape 71"/>
          <p:cNvCxnSpPr>
            <a:cxnSpLocks noChangeShapeType="1"/>
            <a:stCxn id="15" idx="6"/>
            <a:endCxn id="13" idx="3"/>
          </p:cNvCxnSpPr>
          <p:nvPr/>
        </p:nvCxnSpPr>
        <p:spPr bwMode="auto">
          <a:xfrm flipV="1">
            <a:off x="7254638" y="1606056"/>
            <a:ext cx="1051350" cy="671039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71"/>
          <p:cNvCxnSpPr>
            <a:cxnSpLocks noChangeShapeType="1"/>
            <a:stCxn id="12" idx="6"/>
            <a:endCxn id="23" idx="2"/>
          </p:cNvCxnSpPr>
          <p:nvPr/>
        </p:nvCxnSpPr>
        <p:spPr bwMode="auto">
          <a:xfrm flipV="1">
            <a:off x="6821251" y="1926292"/>
            <a:ext cx="1892206" cy="178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1" name="グループ化 30"/>
          <p:cNvGrpSpPr/>
          <p:nvPr/>
        </p:nvGrpSpPr>
        <p:grpSpPr>
          <a:xfrm>
            <a:off x="2676927" y="4147990"/>
            <a:ext cx="2111097" cy="1153218"/>
            <a:chOff x="2676927" y="4147990"/>
            <a:chExt cx="2111097" cy="1153218"/>
          </a:xfrm>
        </p:grpSpPr>
        <p:sp>
          <p:nvSpPr>
            <p:cNvPr id="27" name="円/楕円 26"/>
            <p:cNvSpPr/>
            <p:nvPr/>
          </p:nvSpPr>
          <p:spPr bwMode="auto">
            <a:xfrm>
              <a:off x="2771800" y="4293096"/>
              <a:ext cx="2016224" cy="1008112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400" dirty="0" smtClean="0">
                <a:latin typeface="+mn-lt"/>
                <a:ea typeface="+mn-ea"/>
              </a:endParaRPr>
            </a:p>
          </p:txBody>
        </p:sp>
        <p:sp>
          <p:nvSpPr>
            <p:cNvPr id="28" name="円/楕円 27"/>
            <p:cNvSpPr/>
            <p:nvPr/>
          </p:nvSpPr>
          <p:spPr bwMode="auto">
            <a:xfrm>
              <a:off x="3245888" y="4653136"/>
              <a:ext cx="1080120" cy="648072"/>
            </a:xfrm>
            <a:prstGeom prst="ellipse">
              <a:avLst/>
            </a:prstGeom>
            <a:noFill/>
            <a:ln w="19050" cap="flat" cmpd="sng" algn="ctr">
              <a:solidFill>
                <a:srgbClr val="0066FF"/>
              </a:solidFill>
              <a:prstDash val="solid"/>
              <a:round/>
              <a:headEnd type="none" w="med" len="med"/>
              <a:tailEnd type="none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400" dirty="0" smtClean="0">
                <a:latin typeface="+mn-lt"/>
                <a:ea typeface="+mn-ea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2676927" y="4147990"/>
              <a:ext cx="59022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solidFill>
                    <a:srgbClr val="FF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NP</a:t>
              </a:r>
              <a:endParaRPr kumimoji="1" lang="ja-JP" altLang="en-US" sz="2400" dirty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3607429" y="4720808"/>
              <a:ext cx="3449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P</a:t>
              </a:r>
              <a:endParaRPr kumimoji="1" lang="ja-JP" altLang="en-US" sz="24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3728924" y="4279639"/>
            <a:ext cx="1384858" cy="461665"/>
            <a:chOff x="3728924" y="4279639"/>
            <a:chExt cx="1384858" cy="461665"/>
          </a:xfrm>
        </p:grpSpPr>
        <p:cxnSp>
          <p:nvCxnSpPr>
            <p:cNvPr id="33" name="直線矢印コネクタ 32"/>
            <p:cNvCxnSpPr>
              <a:stCxn id="27" idx="0"/>
              <a:endCxn id="28" idx="0"/>
            </p:cNvCxnSpPr>
            <p:nvPr/>
          </p:nvCxnSpPr>
          <p:spPr bwMode="auto">
            <a:xfrm>
              <a:off x="3779912" y="4293096"/>
              <a:ext cx="6036" cy="36004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34" name="テキスト ボックス 33"/>
            <p:cNvSpPr txBox="1"/>
            <p:nvPr/>
          </p:nvSpPr>
          <p:spPr>
            <a:xfrm>
              <a:off x="3728924" y="4279639"/>
              <a:ext cx="13848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rgbClr val="00B05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？</a:t>
              </a:r>
              <a:endParaRPr kumimoji="1" lang="ja-JP" altLang="en-US" sz="2400" dirty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569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 animBg="1"/>
      <p:bldP spid="9" grpId="0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11</a:t>
            </a:fld>
            <a:endParaRPr lang="en-US" alt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836712"/>
            <a:ext cx="3300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イントロダクション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1633152"/>
            <a:ext cx="56092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離散最適化問題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問題の定式化</a:t>
            </a:r>
            <a:endParaRPr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離散最適化問題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を「解く」とは？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4" y="3093931"/>
            <a:ext cx="42915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最小全域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木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問題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Prim 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のアルゴリズム</a:t>
            </a:r>
            <a:endParaRPr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kumimoji="1" lang="en-US" altLang="ja-JP" sz="24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Kruskal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のアルゴリズム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4653136"/>
            <a:ext cx="5033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巡回セールスマン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問題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ja-JP" sz="24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Christofides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のアルゴリズム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5347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最小全域木問題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12</a:t>
            </a:fld>
            <a:endParaRPr lang="en-US" altLang="ja-JP"/>
          </a:p>
        </p:txBody>
      </p:sp>
      <p:sp>
        <p:nvSpPr>
          <p:cNvPr id="5" name="Oval 58"/>
          <p:cNvSpPr>
            <a:spLocks noChangeArrowheads="1"/>
          </p:cNvSpPr>
          <p:nvPr/>
        </p:nvSpPr>
        <p:spPr bwMode="auto">
          <a:xfrm>
            <a:off x="6122820" y="1558578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6" name="Oval 59"/>
          <p:cNvSpPr>
            <a:spLocks noChangeArrowheads="1"/>
          </p:cNvSpPr>
          <p:nvPr/>
        </p:nvSpPr>
        <p:spPr bwMode="auto">
          <a:xfrm>
            <a:off x="8247384" y="980728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7" name="Oval 60"/>
          <p:cNvSpPr>
            <a:spLocks noChangeArrowheads="1"/>
          </p:cNvSpPr>
          <p:nvPr/>
        </p:nvSpPr>
        <p:spPr bwMode="auto">
          <a:xfrm>
            <a:off x="6555018" y="98231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8" name="Oval 61"/>
          <p:cNvSpPr>
            <a:spLocks noChangeArrowheads="1"/>
          </p:cNvSpPr>
          <p:nvPr/>
        </p:nvSpPr>
        <p:spPr bwMode="auto">
          <a:xfrm>
            <a:off x="6556208" y="206340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9" name="Oval 63"/>
          <p:cNvSpPr>
            <a:spLocks noChangeArrowheads="1"/>
          </p:cNvSpPr>
          <p:nvPr/>
        </p:nvSpPr>
        <p:spPr bwMode="auto">
          <a:xfrm>
            <a:off x="8247384" y="2063403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cxnSp>
        <p:nvCxnSpPr>
          <p:cNvPr id="10" name="AutoShape 64"/>
          <p:cNvCxnSpPr>
            <a:cxnSpLocks noChangeShapeType="1"/>
            <a:stCxn id="7" idx="3"/>
            <a:endCxn id="5" idx="7"/>
          </p:cNvCxnSpPr>
          <p:nvPr/>
        </p:nvCxnSpPr>
        <p:spPr bwMode="auto">
          <a:xfrm flipH="1">
            <a:off x="6246127" y="1105622"/>
            <a:ext cx="330047" cy="474112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65"/>
          <p:cNvCxnSpPr>
            <a:cxnSpLocks noChangeShapeType="1"/>
            <a:stCxn id="5" idx="5"/>
            <a:endCxn id="8" idx="1"/>
          </p:cNvCxnSpPr>
          <p:nvPr/>
        </p:nvCxnSpPr>
        <p:spPr bwMode="auto">
          <a:xfrm>
            <a:off x="6246645" y="1682403"/>
            <a:ext cx="330200" cy="40163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68"/>
          <p:cNvCxnSpPr>
            <a:cxnSpLocks noChangeShapeType="1"/>
            <a:stCxn id="7" idx="6"/>
            <a:endCxn id="6" idx="2"/>
          </p:cNvCxnSpPr>
          <p:nvPr/>
        </p:nvCxnSpPr>
        <p:spPr bwMode="auto">
          <a:xfrm flipV="1">
            <a:off x="6699480" y="1052959"/>
            <a:ext cx="1547904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71"/>
          <p:cNvCxnSpPr>
            <a:cxnSpLocks noChangeShapeType="1"/>
            <a:stCxn id="8" idx="6"/>
            <a:endCxn id="9" idx="2"/>
          </p:cNvCxnSpPr>
          <p:nvPr/>
        </p:nvCxnSpPr>
        <p:spPr bwMode="auto">
          <a:xfrm>
            <a:off x="6700670" y="2135634"/>
            <a:ext cx="1546714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72"/>
          <p:cNvCxnSpPr>
            <a:cxnSpLocks noChangeShapeType="1"/>
            <a:stCxn id="6" idx="4"/>
            <a:endCxn id="9" idx="0"/>
          </p:cNvCxnSpPr>
          <p:nvPr/>
        </p:nvCxnSpPr>
        <p:spPr bwMode="auto">
          <a:xfrm rot="5400000">
            <a:off x="7850509" y="1593503"/>
            <a:ext cx="938213" cy="158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74"/>
          <p:cNvCxnSpPr>
            <a:cxnSpLocks noChangeShapeType="1"/>
            <a:stCxn id="7" idx="4"/>
            <a:endCxn id="8" idx="0"/>
          </p:cNvCxnSpPr>
          <p:nvPr/>
        </p:nvCxnSpPr>
        <p:spPr bwMode="auto">
          <a:xfrm>
            <a:off x="6627249" y="1126778"/>
            <a:ext cx="1190" cy="93662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63"/>
          <p:cNvSpPr>
            <a:spLocks noChangeArrowheads="1"/>
          </p:cNvSpPr>
          <p:nvPr/>
        </p:nvSpPr>
        <p:spPr bwMode="auto">
          <a:xfrm>
            <a:off x="8676009" y="1556792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cxnSp>
        <p:nvCxnSpPr>
          <p:cNvPr id="17" name="AutoShape 71"/>
          <p:cNvCxnSpPr>
            <a:cxnSpLocks noChangeShapeType="1"/>
            <a:stCxn id="9" idx="6"/>
            <a:endCxn id="16" idx="3"/>
          </p:cNvCxnSpPr>
          <p:nvPr/>
        </p:nvCxnSpPr>
        <p:spPr bwMode="auto">
          <a:xfrm flipV="1">
            <a:off x="8391847" y="1680099"/>
            <a:ext cx="305318" cy="45553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71"/>
          <p:cNvCxnSpPr>
            <a:cxnSpLocks noChangeShapeType="1"/>
            <a:stCxn id="8" idx="6"/>
            <a:endCxn id="6" idx="3"/>
          </p:cNvCxnSpPr>
          <p:nvPr/>
        </p:nvCxnSpPr>
        <p:spPr bwMode="auto">
          <a:xfrm flipV="1">
            <a:off x="6700670" y="1104034"/>
            <a:ext cx="1567870" cy="103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71"/>
          <p:cNvCxnSpPr>
            <a:cxnSpLocks noChangeShapeType="1"/>
            <a:stCxn id="5" idx="6"/>
            <a:endCxn id="16" idx="2"/>
          </p:cNvCxnSpPr>
          <p:nvPr/>
        </p:nvCxnSpPr>
        <p:spPr bwMode="auto">
          <a:xfrm flipV="1">
            <a:off x="6267283" y="1629024"/>
            <a:ext cx="2408726" cy="178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テキスト ボックス 25"/>
          <p:cNvSpPr txBox="1"/>
          <p:nvPr/>
        </p:nvSpPr>
        <p:spPr>
          <a:xfrm>
            <a:off x="72150" y="908720"/>
            <a:ext cx="2627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グラフ 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G = (V, E)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442552" y="548680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t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866488" y="1239143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498530" y="2103239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v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316416" y="2132856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z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758728" y="1196752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y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326680" y="591071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x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496" y="1340768"/>
            <a:ext cx="2550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辺重み</a:t>
            </a:r>
            <a:r>
              <a:rPr kumimoji="1" lang="en-US" altLang="ja-JP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w: E</a:t>
            </a:r>
            <a:r>
              <a:rPr kumimoji="1" lang="ja-JP" altLang="en-US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→</a:t>
            </a:r>
            <a:r>
              <a:rPr kumimoji="1" lang="en-US" altLang="ja-JP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R</a:t>
            </a:r>
            <a:r>
              <a:rPr kumimoji="1" lang="en-US" altLang="ja-JP" sz="2400" baseline="-25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≥0 </a:t>
            </a:r>
            <a:endParaRPr kumimoji="1" lang="ja-JP" altLang="en-US" sz="2400" baseline="-25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123384" y="652626"/>
            <a:ext cx="45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10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154520" y="105273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434608" y="1106654"/>
            <a:ext cx="45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10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484312" y="1592331"/>
            <a:ext cx="45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10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105369" y="1772816"/>
            <a:ext cx="45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10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576174" y="117296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122820" y="1786599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8564027" y="1826135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264216" y="124849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grpSp>
        <p:nvGrpSpPr>
          <p:cNvPr id="109" name="グループ化 108"/>
          <p:cNvGrpSpPr/>
          <p:nvPr/>
        </p:nvGrpSpPr>
        <p:grpSpPr>
          <a:xfrm>
            <a:off x="116934" y="4110171"/>
            <a:ext cx="4355680" cy="1263045"/>
            <a:chOff x="116934" y="5085184"/>
            <a:chExt cx="4355680" cy="1263045"/>
          </a:xfrm>
        </p:grpSpPr>
        <p:sp>
          <p:nvSpPr>
            <p:cNvPr id="46" name="テキスト ボックス 45"/>
            <p:cNvSpPr txBox="1"/>
            <p:nvPr/>
          </p:nvSpPr>
          <p:spPr>
            <a:xfrm>
              <a:off x="116934" y="5517232"/>
              <a:ext cx="4355680" cy="83099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重み </a:t>
              </a:r>
              <a:r>
                <a:rPr kumimoji="1"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w(F) = ∑</a:t>
              </a:r>
              <a:r>
                <a:rPr kumimoji="1" lang="en-US" altLang="ja-JP" sz="2400" baseline="-25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e</a:t>
              </a:r>
              <a:r>
                <a:rPr kumimoji="1" lang="ja-JP" altLang="en-US" sz="2400" baseline="-25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∈</a:t>
              </a:r>
              <a:r>
                <a:rPr lang="en-US" altLang="ja-JP" sz="2400" baseline="-25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F</a:t>
              </a:r>
              <a:r>
                <a:rPr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 w(e) </a:t>
              </a:r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最小の</a:t>
              </a:r>
              <a:endPara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  <a:p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全域木を求めよ</a:t>
              </a:r>
              <a:endPara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179512" y="5085184"/>
              <a:ext cx="2339102" cy="46166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最小全域木問題</a:t>
              </a:r>
              <a:endPara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</p:grpSp>
      <p:grpSp>
        <p:nvGrpSpPr>
          <p:cNvPr id="108" name="グループ化 107"/>
          <p:cNvGrpSpPr/>
          <p:nvPr/>
        </p:nvGrpSpPr>
        <p:grpSpPr>
          <a:xfrm>
            <a:off x="35496" y="1916832"/>
            <a:ext cx="5979522" cy="1817043"/>
            <a:chOff x="35496" y="2996952"/>
            <a:chExt cx="5979522" cy="1817043"/>
          </a:xfrm>
        </p:grpSpPr>
        <p:sp>
          <p:nvSpPr>
            <p:cNvPr id="45" name="テキスト ボックス 44"/>
            <p:cNvSpPr txBox="1"/>
            <p:nvPr/>
          </p:nvSpPr>
          <p:spPr>
            <a:xfrm>
              <a:off x="35496" y="3429000"/>
              <a:ext cx="5979522" cy="138499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24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辺部分</a:t>
              </a:r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集合 </a:t>
              </a:r>
              <a:r>
                <a:rPr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F</a:t>
              </a:r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⊆</a:t>
              </a:r>
              <a:r>
                <a:rPr kumimoji="1"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E</a:t>
              </a:r>
              <a:r>
                <a:rPr lang="en-US" altLang="ja-JP" sz="24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 </a:t>
              </a:r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が </a:t>
              </a:r>
              <a:r>
                <a:rPr lang="ja-JP" altLang="en-US" sz="2400" b="1" dirty="0" smtClean="0">
                  <a:solidFill>
                    <a:srgbClr val="FF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全域木</a:t>
              </a:r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 </a:t>
              </a:r>
              <a:endPara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  <a:p>
              <a:endParaRPr lang="en-US" altLang="ja-JP" sz="1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  <a:p>
              <a:pPr marL="1257300" lvl="2" indent="-342900">
                <a:buFont typeface="Wingdings" panose="05000000000000000000" pitchFamily="2" charset="2"/>
                <a:buChar char="Ø"/>
              </a:pPr>
              <a:r>
                <a:rPr kumimoji="1" lang="ja-JP" altLang="en-US" sz="24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任意</a:t>
              </a:r>
              <a:r>
                <a:rPr kumimoji="1"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の２頂点間に道が存在する</a:t>
              </a:r>
              <a:endPara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  <a:p>
              <a:pPr marL="1257300" lvl="2" indent="-342900">
                <a:buFont typeface="Wingdings" panose="05000000000000000000" pitchFamily="2" charset="2"/>
                <a:buChar char="Ø"/>
              </a:pPr>
              <a:r>
                <a:rPr lang="ja-JP" altLang="en-US" sz="24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閉路</a:t>
              </a:r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を</a:t>
              </a:r>
              <a:r>
                <a:rPr lang="ja-JP" altLang="en-US" sz="24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含まない</a:t>
              </a:r>
              <a:endPara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107504" y="2996952"/>
              <a:ext cx="800219" cy="46166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定義</a:t>
              </a:r>
              <a:endPara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06" name="左中かっこ 105"/>
            <p:cNvSpPr/>
            <p:nvPr/>
          </p:nvSpPr>
          <p:spPr bwMode="auto">
            <a:xfrm>
              <a:off x="827494" y="3995623"/>
              <a:ext cx="152147" cy="647864"/>
            </a:xfrm>
            <a:prstGeom prst="leftBrac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左右矢印 106"/>
            <p:cNvSpPr/>
            <p:nvPr/>
          </p:nvSpPr>
          <p:spPr bwMode="auto">
            <a:xfrm>
              <a:off x="179512" y="4149080"/>
              <a:ext cx="576064" cy="317649"/>
            </a:xfrm>
            <a:prstGeom prst="leftRightArrow">
              <a:avLst/>
            </a:prstGeom>
            <a:solidFill>
              <a:schemeClr val="accent5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400" dirty="0" smtClean="0">
                <a:latin typeface="+mn-lt"/>
                <a:ea typeface="+mn-ea"/>
              </a:endParaRPr>
            </a:p>
          </p:txBody>
        </p:sp>
      </p:grpSp>
      <p:sp>
        <p:nvSpPr>
          <p:cNvPr id="99" name="テキスト ボックス 98"/>
          <p:cNvSpPr txBox="1"/>
          <p:nvPr/>
        </p:nvSpPr>
        <p:spPr>
          <a:xfrm>
            <a:off x="6656987" y="3903439"/>
            <a:ext cx="1659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</a:t>
            </a:r>
            <a:r>
              <a:rPr lang="en-US" altLang="ja-JP" sz="2400" baseline="-25000" dirty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= 23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grpSp>
        <p:nvGrpSpPr>
          <p:cNvPr id="101" name="グループ化 100"/>
          <p:cNvGrpSpPr/>
          <p:nvPr/>
        </p:nvGrpSpPr>
        <p:grpSpPr>
          <a:xfrm>
            <a:off x="6122820" y="2748990"/>
            <a:ext cx="2772989" cy="1267181"/>
            <a:chOff x="6122820" y="2748990"/>
            <a:chExt cx="2772989" cy="1267181"/>
          </a:xfrm>
        </p:grpSpPr>
        <p:cxnSp>
          <p:nvCxnSpPr>
            <p:cNvPr id="110" name="AutoShape 71"/>
            <p:cNvCxnSpPr>
              <a:cxnSpLocks noChangeShapeType="1"/>
              <a:stCxn id="111" idx="6"/>
              <a:endCxn id="128" idx="2"/>
            </p:cNvCxnSpPr>
            <p:nvPr/>
          </p:nvCxnSpPr>
          <p:spPr bwMode="auto">
            <a:xfrm flipV="1">
              <a:off x="6267283" y="3397286"/>
              <a:ext cx="2408726" cy="178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1" name="Oval 58"/>
            <p:cNvSpPr>
              <a:spLocks noChangeArrowheads="1"/>
            </p:cNvSpPr>
            <p:nvPr/>
          </p:nvSpPr>
          <p:spPr bwMode="auto">
            <a:xfrm>
              <a:off x="6122820" y="3326840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12" name="Oval 59"/>
            <p:cNvSpPr>
              <a:spLocks noChangeArrowheads="1"/>
            </p:cNvSpPr>
            <p:nvPr/>
          </p:nvSpPr>
          <p:spPr bwMode="auto">
            <a:xfrm>
              <a:off x="8247384" y="2748990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13" name="Oval 60"/>
            <p:cNvSpPr>
              <a:spLocks noChangeArrowheads="1"/>
            </p:cNvSpPr>
            <p:nvPr/>
          </p:nvSpPr>
          <p:spPr bwMode="auto">
            <a:xfrm>
              <a:off x="6555018" y="2750577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14" name="Oval 61"/>
            <p:cNvSpPr>
              <a:spLocks noChangeArrowheads="1"/>
            </p:cNvSpPr>
            <p:nvPr/>
          </p:nvSpPr>
          <p:spPr bwMode="auto">
            <a:xfrm>
              <a:off x="6556208" y="3831665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21" name="Oval 63"/>
            <p:cNvSpPr>
              <a:spLocks noChangeArrowheads="1"/>
            </p:cNvSpPr>
            <p:nvPr/>
          </p:nvSpPr>
          <p:spPr bwMode="auto">
            <a:xfrm>
              <a:off x="8247384" y="3831665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22" name="AutoShape 64"/>
            <p:cNvCxnSpPr>
              <a:cxnSpLocks noChangeShapeType="1"/>
              <a:stCxn id="113" idx="3"/>
              <a:endCxn id="111" idx="7"/>
            </p:cNvCxnSpPr>
            <p:nvPr/>
          </p:nvCxnSpPr>
          <p:spPr bwMode="auto">
            <a:xfrm flipH="1">
              <a:off x="6246127" y="2873884"/>
              <a:ext cx="330047" cy="474112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" name="AutoShape 65"/>
            <p:cNvCxnSpPr>
              <a:cxnSpLocks noChangeShapeType="1"/>
              <a:stCxn id="111" idx="5"/>
              <a:endCxn id="114" idx="1"/>
            </p:cNvCxnSpPr>
            <p:nvPr/>
          </p:nvCxnSpPr>
          <p:spPr bwMode="auto">
            <a:xfrm>
              <a:off x="6246645" y="3450665"/>
              <a:ext cx="330200" cy="401637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4" name="AutoShape 68"/>
            <p:cNvCxnSpPr>
              <a:cxnSpLocks noChangeShapeType="1"/>
              <a:stCxn id="113" idx="6"/>
              <a:endCxn id="112" idx="2"/>
            </p:cNvCxnSpPr>
            <p:nvPr/>
          </p:nvCxnSpPr>
          <p:spPr bwMode="auto">
            <a:xfrm flipV="1">
              <a:off x="6699480" y="2821221"/>
              <a:ext cx="1547904" cy="15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5" name="AutoShape 71"/>
            <p:cNvCxnSpPr>
              <a:cxnSpLocks noChangeShapeType="1"/>
              <a:stCxn id="114" idx="6"/>
              <a:endCxn id="121" idx="2"/>
            </p:cNvCxnSpPr>
            <p:nvPr/>
          </p:nvCxnSpPr>
          <p:spPr bwMode="auto">
            <a:xfrm>
              <a:off x="6700670" y="3903896"/>
              <a:ext cx="1546714" cy="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6" name="AutoShape 72"/>
            <p:cNvCxnSpPr>
              <a:cxnSpLocks noChangeShapeType="1"/>
              <a:stCxn id="112" idx="4"/>
              <a:endCxn id="121" idx="0"/>
            </p:cNvCxnSpPr>
            <p:nvPr/>
          </p:nvCxnSpPr>
          <p:spPr bwMode="auto">
            <a:xfrm rot="5400000">
              <a:off x="7850509" y="3361765"/>
              <a:ext cx="938213" cy="15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7" name="AutoShape 74"/>
            <p:cNvCxnSpPr>
              <a:cxnSpLocks noChangeShapeType="1"/>
              <a:stCxn id="113" idx="4"/>
              <a:endCxn id="114" idx="0"/>
            </p:cNvCxnSpPr>
            <p:nvPr/>
          </p:nvCxnSpPr>
          <p:spPr bwMode="auto">
            <a:xfrm>
              <a:off x="6627249" y="2895040"/>
              <a:ext cx="1190" cy="9366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8" name="Oval 63"/>
            <p:cNvSpPr>
              <a:spLocks noChangeArrowheads="1"/>
            </p:cNvSpPr>
            <p:nvPr/>
          </p:nvSpPr>
          <p:spPr bwMode="auto">
            <a:xfrm>
              <a:off x="8676009" y="3325054"/>
              <a:ext cx="144463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29" name="AutoShape 71"/>
            <p:cNvCxnSpPr>
              <a:cxnSpLocks noChangeShapeType="1"/>
              <a:stCxn id="121" idx="6"/>
              <a:endCxn id="128" idx="3"/>
            </p:cNvCxnSpPr>
            <p:nvPr/>
          </p:nvCxnSpPr>
          <p:spPr bwMode="auto">
            <a:xfrm flipV="1">
              <a:off x="8391847" y="3448361"/>
              <a:ext cx="305318" cy="455535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0" name="AutoShape 71"/>
            <p:cNvCxnSpPr>
              <a:cxnSpLocks noChangeShapeType="1"/>
              <a:stCxn id="114" idx="6"/>
              <a:endCxn id="112" idx="3"/>
            </p:cNvCxnSpPr>
            <p:nvPr/>
          </p:nvCxnSpPr>
          <p:spPr bwMode="auto">
            <a:xfrm flipV="1">
              <a:off x="6700670" y="2872296"/>
              <a:ext cx="1567870" cy="103160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1" name="テキスト ボックス 130"/>
            <p:cNvSpPr txBox="1"/>
            <p:nvPr/>
          </p:nvSpPr>
          <p:spPr>
            <a:xfrm>
              <a:off x="6186220" y="2842662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32" name="テキスト ボックス 131"/>
            <p:cNvSpPr txBox="1"/>
            <p:nvPr/>
          </p:nvSpPr>
          <p:spPr>
            <a:xfrm>
              <a:off x="7466308" y="2896580"/>
              <a:ext cx="4571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10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33" name="テキスト ボックス 132"/>
            <p:cNvSpPr txBox="1"/>
            <p:nvPr/>
          </p:nvSpPr>
          <p:spPr>
            <a:xfrm>
              <a:off x="7137069" y="3573016"/>
              <a:ext cx="4571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10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34" name="テキスト ボックス 133"/>
            <p:cNvSpPr txBox="1"/>
            <p:nvPr/>
          </p:nvSpPr>
          <p:spPr>
            <a:xfrm>
              <a:off x="6154520" y="3576525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35" name="テキスト ボックス 134"/>
            <p:cNvSpPr txBox="1"/>
            <p:nvPr/>
          </p:nvSpPr>
          <p:spPr>
            <a:xfrm>
              <a:off x="8595727" y="3616061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</p:grpSp>
      <p:sp>
        <p:nvSpPr>
          <p:cNvPr id="136" name="テキスト ボックス 135"/>
          <p:cNvSpPr txBox="1"/>
          <p:nvPr/>
        </p:nvSpPr>
        <p:spPr>
          <a:xfrm>
            <a:off x="6679556" y="5733256"/>
            <a:ext cx="1596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</a:t>
            </a:r>
            <a:r>
              <a:rPr kumimoji="1" lang="en-US" altLang="ja-JP" sz="24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</a:t>
            </a:r>
            <a:r>
              <a:rPr lang="en-US" altLang="ja-JP" sz="2400" baseline="-250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2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= 14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grpSp>
        <p:nvGrpSpPr>
          <p:cNvPr id="137" name="グループ化 136"/>
          <p:cNvGrpSpPr/>
          <p:nvPr/>
        </p:nvGrpSpPr>
        <p:grpSpPr>
          <a:xfrm>
            <a:off x="6119491" y="4519573"/>
            <a:ext cx="2772989" cy="1267181"/>
            <a:chOff x="6119491" y="4519573"/>
            <a:chExt cx="2772989" cy="1267181"/>
          </a:xfrm>
        </p:grpSpPr>
        <p:sp>
          <p:nvSpPr>
            <p:cNvPr id="138" name="Oval 58"/>
            <p:cNvSpPr>
              <a:spLocks noChangeArrowheads="1"/>
            </p:cNvSpPr>
            <p:nvPr/>
          </p:nvSpPr>
          <p:spPr bwMode="auto">
            <a:xfrm>
              <a:off x="6119491" y="5097423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39" name="Oval 59"/>
            <p:cNvSpPr>
              <a:spLocks noChangeArrowheads="1"/>
            </p:cNvSpPr>
            <p:nvPr/>
          </p:nvSpPr>
          <p:spPr bwMode="auto">
            <a:xfrm>
              <a:off x="8244055" y="4519573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40" name="Oval 60"/>
            <p:cNvSpPr>
              <a:spLocks noChangeArrowheads="1"/>
            </p:cNvSpPr>
            <p:nvPr/>
          </p:nvSpPr>
          <p:spPr bwMode="auto">
            <a:xfrm>
              <a:off x="6551689" y="4521160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41" name="Oval 61"/>
            <p:cNvSpPr>
              <a:spLocks noChangeArrowheads="1"/>
            </p:cNvSpPr>
            <p:nvPr/>
          </p:nvSpPr>
          <p:spPr bwMode="auto">
            <a:xfrm>
              <a:off x="6552879" y="5602248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42" name="Oval 63"/>
            <p:cNvSpPr>
              <a:spLocks noChangeArrowheads="1"/>
            </p:cNvSpPr>
            <p:nvPr/>
          </p:nvSpPr>
          <p:spPr bwMode="auto">
            <a:xfrm>
              <a:off x="8244055" y="5602248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43" name="AutoShape 64"/>
            <p:cNvCxnSpPr>
              <a:cxnSpLocks noChangeShapeType="1"/>
              <a:stCxn id="140" idx="3"/>
              <a:endCxn id="138" idx="7"/>
            </p:cNvCxnSpPr>
            <p:nvPr/>
          </p:nvCxnSpPr>
          <p:spPr bwMode="auto">
            <a:xfrm flipH="1">
              <a:off x="6242798" y="4644467"/>
              <a:ext cx="330047" cy="474112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4" name="AutoShape 65"/>
            <p:cNvCxnSpPr>
              <a:cxnSpLocks noChangeShapeType="1"/>
              <a:stCxn id="138" idx="5"/>
              <a:endCxn id="141" idx="1"/>
            </p:cNvCxnSpPr>
            <p:nvPr/>
          </p:nvCxnSpPr>
          <p:spPr bwMode="auto">
            <a:xfrm>
              <a:off x="6243316" y="5221248"/>
              <a:ext cx="330200" cy="401637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5" name="AutoShape 68"/>
            <p:cNvCxnSpPr>
              <a:cxnSpLocks noChangeShapeType="1"/>
              <a:stCxn id="140" idx="6"/>
              <a:endCxn id="139" idx="2"/>
            </p:cNvCxnSpPr>
            <p:nvPr/>
          </p:nvCxnSpPr>
          <p:spPr bwMode="auto">
            <a:xfrm flipV="1">
              <a:off x="6696151" y="4591804"/>
              <a:ext cx="1547904" cy="15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6" name="AutoShape 71"/>
            <p:cNvCxnSpPr>
              <a:cxnSpLocks noChangeShapeType="1"/>
              <a:stCxn id="141" idx="6"/>
              <a:endCxn id="142" idx="2"/>
            </p:cNvCxnSpPr>
            <p:nvPr/>
          </p:nvCxnSpPr>
          <p:spPr bwMode="auto">
            <a:xfrm>
              <a:off x="6697341" y="5674479"/>
              <a:ext cx="1546714" cy="0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7" name="AutoShape 72"/>
            <p:cNvCxnSpPr>
              <a:cxnSpLocks noChangeShapeType="1"/>
              <a:stCxn id="139" idx="4"/>
              <a:endCxn id="142" idx="0"/>
            </p:cNvCxnSpPr>
            <p:nvPr/>
          </p:nvCxnSpPr>
          <p:spPr bwMode="auto">
            <a:xfrm rot="5400000">
              <a:off x="7847180" y="5132348"/>
              <a:ext cx="938213" cy="1587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8" name="AutoShape 74"/>
            <p:cNvCxnSpPr>
              <a:cxnSpLocks noChangeShapeType="1"/>
              <a:stCxn id="140" idx="4"/>
              <a:endCxn id="141" idx="0"/>
            </p:cNvCxnSpPr>
            <p:nvPr/>
          </p:nvCxnSpPr>
          <p:spPr bwMode="auto">
            <a:xfrm>
              <a:off x="6623920" y="4665623"/>
              <a:ext cx="1190" cy="9366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9" name="Oval 63"/>
            <p:cNvSpPr>
              <a:spLocks noChangeArrowheads="1"/>
            </p:cNvSpPr>
            <p:nvPr/>
          </p:nvSpPr>
          <p:spPr bwMode="auto">
            <a:xfrm>
              <a:off x="8672680" y="5095637"/>
              <a:ext cx="144463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50" name="AutoShape 71"/>
            <p:cNvCxnSpPr>
              <a:cxnSpLocks noChangeShapeType="1"/>
              <a:stCxn id="142" idx="6"/>
              <a:endCxn id="149" idx="3"/>
            </p:cNvCxnSpPr>
            <p:nvPr/>
          </p:nvCxnSpPr>
          <p:spPr bwMode="auto">
            <a:xfrm flipV="1">
              <a:off x="8388518" y="5218944"/>
              <a:ext cx="305318" cy="455535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1" name="AutoShape 71"/>
            <p:cNvCxnSpPr>
              <a:cxnSpLocks noChangeShapeType="1"/>
              <a:stCxn id="141" idx="6"/>
              <a:endCxn id="139" idx="3"/>
            </p:cNvCxnSpPr>
            <p:nvPr/>
          </p:nvCxnSpPr>
          <p:spPr bwMode="auto">
            <a:xfrm flipV="1">
              <a:off x="6697341" y="4642879"/>
              <a:ext cx="1567870" cy="103160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2" name="AutoShape 71"/>
            <p:cNvCxnSpPr>
              <a:cxnSpLocks noChangeShapeType="1"/>
              <a:stCxn id="138" idx="6"/>
              <a:endCxn id="149" idx="2"/>
            </p:cNvCxnSpPr>
            <p:nvPr/>
          </p:nvCxnSpPr>
          <p:spPr bwMode="auto">
            <a:xfrm flipV="1">
              <a:off x="6263954" y="5167869"/>
              <a:ext cx="2408726" cy="178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" name="テキスト ボックス 152"/>
            <p:cNvSpPr txBox="1"/>
            <p:nvPr/>
          </p:nvSpPr>
          <p:spPr>
            <a:xfrm>
              <a:off x="6182891" y="4613245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54" name="テキスト ボックス 153"/>
            <p:cNvSpPr txBox="1"/>
            <p:nvPr/>
          </p:nvSpPr>
          <p:spPr>
            <a:xfrm>
              <a:off x="7133740" y="5343599"/>
              <a:ext cx="4571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10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55" name="テキスト ボックス 154"/>
            <p:cNvSpPr txBox="1"/>
            <p:nvPr/>
          </p:nvSpPr>
          <p:spPr>
            <a:xfrm>
              <a:off x="6151191" y="5347108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56" name="テキスト ボックス 155"/>
            <p:cNvSpPr txBox="1"/>
            <p:nvPr/>
          </p:nvSpPr>
          <p:spPr>
            <a:xfrm>
              <a:off x="8592398" y="5386644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57" name="テキスト ボックス 156"/>
            <p:cNvSpPr txBox="1"/>
            <p:nvPr/>
          </p:nvSpPr>
          <p:spPr>
            <a:xfrm>
              <a:off x="8264956" y="4797152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74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Prim </a:t>
            </a:r>
            <a:r>
              <a:rPr kumimoji="1" lang="ja-JP" altLang="en-US" dirty="0" smtClean="0"/>
              <a:t>のアルゴリズム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13</a:t>
            </a:fld>
            <a:endParaRPr lang="en-US" alt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1091161"/>
            <a:ext cx="6005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初期化</a:t>
            </a:r>
            <a:r>
              <a:rPr kumimoji="1" lang="en-US" altLang="ja-JP" sz="2400" b="1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頂点 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r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∈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V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を指定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lang="en-US" altLang="ja-JP" sz="24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:= {r}, </a:t>
            </a:r>
            <a:r>
              <a:rPr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:= Ø 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536" y="1628316"/>
            <a:ext cx="84257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反復</a:t>
            </a:r>
            <a:r>
              <a:rPr kumimoji="1" lang="en-US" altLang="ja-JP" sz="2400" b="1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kumimoji="1" lang="en-US" altLang="ja-JP" sz="24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= V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でなければ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以下を実行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e=</a:t>
            </a:r>
            <a:r>
              <a:rPr lang="en-US" altLang="ja-JP" sz="24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uv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 min{w(e) : e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∈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E, u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∈</a:t>
            </a:r>
            <a:r>
              <a:rPr lang="en-US" altLang="ja-JP" sz="24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v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∈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V</a:t>
            </a:r>
            <a:r>
              <a:rPr lang="ja-JP" altLang="en-US" sz="24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ー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 } 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を達成する辺</a:t>
            </a:r>
            <a:endParaRPr lang="en-US" altLang="ja-JP" sz="10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ja-JP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 := F</a:t>
            </a:r>
            <a:r>
              <a:rPr lang="ja-JP" altLang="en-US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∪</a:t>
            </a:r>
            <a:r>
              <a:rPr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{e}</a:t>
            </a:r>
            <a:r>
              <a:rPr lang="en-US" altLang="ja-JP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,</a:t>
            </a:r>
            <a:r>
              <a:rPr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en-US" altLang="ja-JP" sz="24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 := U</a:t>
            </a:r>
            <a:r>
              <a:rPr lang="ja-JP" altLang="en-US" sz="24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∪</a:t>
            </a:r>
            <a:r>
              <a:rPr lang="en-US" altLang="ja-JP" sz="24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{v}</a:t>
            </a:r>
          </a:p>
        </p:txBody>
      </p:sp>
      <p:sp>
        <p:nvSpPr>
          <p:cNvPr id="6" name="正方形/長方形 5"/>
          <p:cNvSpPr/>
          <p:nvPr/>
        </p:nvSpPr>
        <p:spPr bwMode="auto">
          <a:xfrm>
            <a:off x="395536" y="1052736"/>
            <a:ext cx="8352928" cy="1775909"/>
          </a:xfrm>
          <a:prstGeom prst="rect">
            <a:avLst/>
          </a:prstGeom>
          <a:noFill/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latin typeface="+mn-lt"/>
              <a:ea typeface="+mn-ea"/>
            </a:endParaRPr>
          </a:p>
        </p:txBody>
      </p:sp>
      <p:sp>
        <p:nvSpPr>
          <p:cNvPr id="7" name="Oval 58"/>
          <p:cNvSpPr>
            <a:spLocks noChangeArrowheads="1"/>
          </p:cNvSpPr>
          <p:nvPr/>
        </p:nvSpPr>
        <p:spPr bwMode="auto">
          <a:xfrm>
            <a:off x="462596" y="3714851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8" name="Oval 59"/>
          <p:cNvSpPr>
            <a:spLocks noChangeArrowheads="1"/>
          </p:cNvSpPr>
          <p:nvPr/>
        </p:nvSpPr>
        <p:spPr bwMode="auto">
          <a:xfrm>
            <a:off x="1618296" y="3137001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9" name="Oval 60"/>
          <p:cNvSpPr>
            <a:spLocks noChangeArrowheads="1"/>
          </p:cNvSpPr>
          <p:nvPr/>
        </p:nvSpPr>
        <p:spPr bwMode="auto">
          <a:xfrm>
            <a:off x="902334" y="3138588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10" name="Oval 61"/>
          <p:cNvSpPr>
            <a:spLocks noChangeArrowheads="1"/>
          </p:cNvSpPr>
          <p:nvPr/>
        </p:nvSpPr>
        <p:spPr bwMode="auto">
          <a:xfrm>
            <a:off x="895984" y="4219676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11" name="Oval 63"/>
          <p:cNvSpPr>
            <a:spLocks noChangeArrowheads="1"/>
          </p:cNvSpPr>
          <p:nvPr/>
        </p:nvSpPr>
        <p:spPr bwMode="auto">
          <a:xfrm>
            <a:off x="1618296" y="4219676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cxnSp>
        <p:nvCxnSpPr>
          <p:cNvPr id="12" name="AutoShape 64"/>
          <p:cNvCxnSpPr>
            <a:cxnSpLocks noChangeShapeType="1"/>
            <a:stCxn id="9" idx="3"/>
            <a:endCxn id="7" idx="7"/>
          </p:cNvCxnSpPr>
          <p:nvPr/>
        </p:nvCxnSpPr>
        <p:spPr bwMode="auto">
          <a:xfrm rot="5400000">
            <a:off x="517365" y="3329882"/>
            <a:ext cx="474662" cy="336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65"/>
          <p:cNvCxnSpPr>
            <a:cxnSpLocks noChangeShapeType="1"/>
            <a:stCxn id="7" idx="5"/>
            <a:endCxn id="10" idx="1"/>
          </p:cNvCxnSpPr>
          <p:nvPr/>
        </p:nvCxnSpPr>
        <p:spPr bwMode="auto">
          <a:xfrm>
            <a:off x="586421" y="3838676"/>
            <a:ext cx="330200" cy="4016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68"/>
          <p:cNvCxnSpPr>
            <a:cxnSpLocks noChangeShapeType="1"/>
            <a:stCxn id="9" idx="6"/>
            <a:endCxn id="8" idx="2"/>
          </p:cNvCxnSpPr>
          <p:nvPr/>
        </p:nvCxnSpPr>
        <p:spPr bwMode="auto">
          <a:xfrm flipV="1">
            <a:off x="1046796" y="3208438"/>
            <a:ext cx="571500" cy="1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71"/>
          <p:cNvCxnSpPr>
            <a:cxnSpLocks noChangeShapeType="1"/>
            <a:stCxn id="10" idx="6"/>
            <a:endCxn id="11" idx="2"/>
          </p:cNvCxnSpPr>
          <p:nvPr/>
        </p:nvCxnSpPr>
        <p:spPr bwMode="auto">
          <a:xfrm>
            <a:off x="1040446" y="4291113"/>
            <a:ext cx="577850" cy="1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63"/>
          <p:cNvSpPr>
            <a:spLocks noChangeArrowheads="1"/>
          </p:cNvSpPr>
          <p:nvPr/>
        </p:nvSpPr>
        <p:spPr bwMode="auto">
          <a:xfrm>
            <a:off x="2046921" y="371306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cxnSp>
        <p:nvCxnSpPr>
          <p:cNvPr id="17" name="AutoShape 71"/>
          <p:cNvCxnSpPr>
            <a:cxnSpLocks noChangeShapeType="1"/>
            <a:stCxn id="11" idx="6"/>
            <a:endCxn id="16" idx="3"/>
          </p:cNvCxnSpPr>
          <p:nvPr/>
        </p:nvCxnSpPr>
        <p:spPr bwMode="auto">
          <a:xfrm flipV="1">
            <a:off x="1762759" y="3836372"/>
            <a:ext cx="305318" cy="45553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直線コネクタ 17"/>
          <p:cNvCxnSpPr>
            <a:stCxn id="8" idx="5"/>
            <a:endCxn id="16" idx="1"/>
          </p:cNvCxnSpPr>
          <p:nvPr/>
        </p:nvCxnSpPr>
        <p:spPr bwMode="auto">
          <a:xfrm>
            <a:off x="1741603" y="3260307"/>
            <a:ext cx="326474" cy="47391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3" name="AutoShape 68"/>
          <p:cNvCxnSpPr>
            <a:cxnSpLocks noChangeShapeType="1"/>
            <a:stCxn id="9" idx="5"/>
            <a:endCxn id="11" idx="2"/>
          </p:cNvCxnSpPr>
          <p:nvPr/>
        </p:nvCxnSpPr>
        <p:spPr bwMode="auto">
          <a:xfrm>
            <a:off x="1025640" y="3261895"/>
            <a:ext cx="592656" cy="10300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68"/>
          <p:cNvCxnSpPr>
            <a:cxnSpLocks noChangeShapeType="1"/>
            <a:stCxn id="8" idx="3"/>
            <a:endCxn id="10" idx="7"/>
          </p:cNvCxnSpPr>
          <p:nvPr/>
        </p:nvCxnSpPr>
        <p:spPr bwMode="auto">
          <a:xfrm flipH="1">
            <a:off x="1019290" y="3260307"/>
            <a:ext cx="620162" cy="9805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テキスト ボックス 28"/>
          <p:cNvSpPr txBox="1"/>
          <p:nvPr/>
        </p:nvSpPr>
        <p:spPr>
          <a:xfrm>
            <a:off x="494865" y="3230663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78266" y="395870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126338" y="2878586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3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163752" y="4219676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3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074170" y="3836367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4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072610" y="3238626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4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800463" y="3156937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3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853976" y="3931856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2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cxnSp>
        <p:nvCxnSpPr>
          <p:cNvPr id="38" name="直線コネクタ 37"/>
          <p:cNvCxnSpPr>
            <a:stCxn id="9" idx="4"/>
            <a:endCxn id="10" idx="0"/>
          </p:cNvCxnSpPr>
          <p:nvPr/>
        </p:nvCxnSpPr>
        <p:spPr bwMode="auto">
          <a:xfrm flipH="1">
            <a:off x="968215" y="3283051"/>
            <a:ext cx="6350" cy="93662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40" name="直線コネクタ 39"/>
          <p:cNvCxnSpPr>
            <a:stCxn id="8" idx="4"/>
            <a:endCxn id="11" idx="0"/>
          </p:cNvCxnSpPr>
          <p:nvPr/>
        </p:nvCxnSpPr>
        <p:spPr bwMode="auto">
          <a:xfrm>
            <a:off x="1690528" y="3281463"/>
            <a:ext cx="0" cy="93821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43" name="テキスト ボックス 42"/>
          <p:cNvSpPr txBox="1"/>
          <p:nvPr/>
        </p:nvSpPr>
        <p:spPr>
          <a:xfrm>
            <a:off x="754248" y="355859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617091" y="3558709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3</a:t>
            </a:r>
          </a:p>
        </p:txBody>
      </p:sp>
      <p:grpSp>
        <p:nvGrpSpPr>
          <p:cNvPr id="99" name="グループ化 98"/>
          <p:cNvGrpSpPr/>
          <p:nvPr/>
        </p:nvGrpSpPr>
        <p:grpSpPr>
          <a:xfrm>
            <a:off x="2622836" y="3132087"/>
            <a:ext cx="1728788" cy="1227137"/>
            <a:chOff x="2622836" y="2818405"/>
            <a:chExt cx="1728788" cy="1227137"/>
          </a:xfrm>
        </p:grpSpPr>
        <p:sp>
          <p:nvSpPr>
            <p:cNvPr id="45" name="Oval 58"/>
            <p:cNvSpPr>
              <a:spLocks noChangeArrowheads="1"/>
            </p:cNvSpPr>
            <p:nvPr/>
          </p:nvSpPr>
          <p:spPr bwMode="auto">
            <a:xfrm>
              <a:off x="2622836" y="3396255"/>
              <a:ext cx="144463" cy="14446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46" name="Oval 59"/>
            <p:cNvSpPr>
              <a:spLocks noChangeArrowheads="1"/>
            </p:cNvSpPr>
            <p:nvPr/>
          </p:nvSpPr>
          <p:spPr bwMode="auto">
            <a:xfrm>
              <a:off x="3778536" y="2818405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47" name="Oval 60"/>
            <p:cNvSpPr>
              <a:spLocks noChangeArrowheads="1"/>
            </p:cNvSpPr>
            <p:nvPr/>
          </p:nvSpPr>
          <p:spPr bwMode="auto">
            <a:xfrm>
              <a:off x="3062574" y="2819992"/>
              <a:ext cx="144462" cy="144463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48" name="Oval 61"/>
            <p:cNvSpPr>
              <a:spLocks noChangeArrowheads="1"/>
            </p:cNvSpPr>
            <p:nvPr/>
          </p:nvSpPr>
          <p:spPr bwMode="auto">
            <a:xfrm>
              <a:off x="3056224" y="3901080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49" name="Oval 63"/>
            <p:cNvSpPr>
              <a:spLocks noChangeArrowheads="1"/>
            </p:cNvSpPr>
            <p:nvPr/>
          </p:nvSpPr>
          <p:spPr bwMode="auto">
            <a:xfrm>
              <a:off x="3778536" y="3901080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50" name="AutoShape 64"/>
            <p:cNvCxnSpPr>
              <a:cxnSpLocks noChangeShapeType="1"/>
              <a:stCxn id="47" idx="3"/>
              <a:endCxn id="45" idx="7"/>
            </p:cNvCxnSpPr>
            <p:nvPr/>
          </p:nvCxnSpPr>
          <p:spPr bwMode="auto">
            <a:xfrm rot="5400000">
              <a:off x="2677605" y="3011286"/>
              <a:ext cx="474662" cy="33655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AutoShape 65"/>
            <p:cNvCxnSpPr>
              <a:cxnSpLocks noChangeShapeType="1"/>
              <a:stCxn id="45" idx="5"/>
              <a:endCxn id="48" idx="1"/>
            </p:cNvCxnSpPr>
            <p:nvPr/>
          </p:nvCxnSpPr>
          <p:spPr bwMode="auto">
            <a:xfrm>
              <a:off x="2746661" y="3520080"/>
              <a:ext cx="330200" cy="40163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AutoShape 68"/>
            <p:cNvCxnSpPr>
              <a:cxnSpLocks noChangeShapeType="1"/>
              <a:stCxn id="47" idx="6"/>
              <a:endCxn id="46" idx="2"/>
            </p:cNvCxnSpPr>
            <p:nvPr/>
          </p:nvCxnSpPr>
          <p:spPr bwMode="auto">
            <a:xfrm flipV="1">
              <a:off x="3207036" y="2889842"/>
              <a:ext cx="571500" cy="158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AutoShape 71"/>
            <p:cNvCxnSpPr>
              <a:cxnSpLocks noChangeShapeType="1"/>
              <a:stCxn id="48" idx="6"/>
              <a:endCxn id="49" idx="2"/>
            </p:cNvCxnSpPr>
            <p:nvPr/>
          </p:nvCxnSpPr>
          <p:spPr bwMode="auto">
            <a:xfrm>
              <a:off x="3200686" y="3972517"/>
              <a:ext cx="577850" cy="158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4" name="Oval 63"/>
            <p:cNvSpPr>
              <a:spLocks noChangeArrowheads="1"/>
            </p:cNvSpPr>
            <p:nvPr/>
          </p:nvSpPr>
          <p:spPr bwMode="auto">
            <a:xfrm>
              <a:off x="4207161" y="3394469"/>
              <a:ext cx="144463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55" name="AutoShape 71"/>
            <p:cNvCxnSpPr>
              <a:cxnSpLocks noChangeShapeType="1"/>
              <a:stCxn id="49" idx="6"/>
              <a:endCxn id="54" idx="3"/>
            </p:cNvCxnSpPr>
            <p:nvPr/>
          </p:nvCxnSpPr>
          <p:spPr bwMode="auto">
            <a:xfrm flipV="1">
              <a:off x="3922999" y="3517776"/>
              <a:ext cx="305318" cy="45553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直線コネクタ 55"/>
            <p:cNvCxnSpPr>
              <a:stCxn id="46" idx="5"/>
              <a:endCxn id="54" idx="1"/>
            </p:cNvCxnSpPr>
            <p:nvPr/>
          </p:nvCxnSpPr>
          <p:spPr bwMode="auto">
            <a:xfrm>
              <a:off x="3901843" y="2941711"/>
              <a:ext cx="326474" cy="47391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57" name="AutoShape 68"/>
            <p:cNvCxnSpPr>
              <a:cxnSpLocks noChangeShapeType="1"/>
              <a:stCxn id="47" idx="5"/>
              <a:endCxn id="49" idx="2"/>
            </p:cNvCxnSpPr>
            <p:nvPr/>
          </p:nvCxnSpPr>
          <p:spPr bwMode="auto">
            <a:xfrm>
              <a:off x="3185880" y="2943299"/>
              <a:ext cx="592656" cy="103001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" name="AutoShape 68"/>
            <p:cNvCxnSpPr>
              <a:cxnSpLocks noChangeShapeType="1"/>
              <a:stCxn id="46" idx="3"/>
              <a:endCxn id="48" idx="7"/>
            </p:cNvCxnSpPr>
            <p:nvPr/>
          </p:nvCxnSpPr>
          <p:spPr bwMode="auto">
            <a:xfrm flipH="1">
              <a:off x="3179530" y="2941711"/>
              <a:ext cx="620162" cy="98052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" name="直線コネクタ 65"/>
            <p:cNvCxnSpPr>
              <a:stCxn id="47" idx="4"/>
              <a:endCxn id="48" idx="0"/>
            </p:cNvCxnSpPr>
            <p:nvPr/>
          </p:nvCxnSpPr>
          <p:spPr bwMode="auto">
            <a:xfrm flipH="1">
              <a:off x="3128455" y="2964455"/>
              <a:ext cx="6350" cy="93662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67" name="直線コネクタ 66"/>
            <p:cNvCxnSpPr>
              <a:stCxn id="46" idx="4"/>
              <a:endCxn id="49" idx="0"/>
            </p:cNvCxnSpPr>
            <p:nvPr/>
          </p:nvCxnSpPr>
          <p:spPr bwMode="auto">
            <a:xfrm>
              <a:off x="3850768" y="2962867"/>
              <a:ext cx="0" cy="93821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sp>
        <p:nvSpPr>
          <p:cNvPr id="70" name="テキスト ボックス 69"/>
          <p:cNvSpPr txBox="1"/>
          <p:nvPr/>
        </p:nvSpPr>
        <p:spPr>
          <a:xfrm>
            <a:off x="223389" y="3365512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r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71" name="角丸四角形 70"/>
          <p:cNvSpPr/>
          <p:nvPr/>
        </p:nvSpPr>
        <p:spPr bwMode="auto">
          <a:xfrm>
            <a:off x="223389" y="3430718"/>
            <a:ext cx="528132" cy="633421"/>
          </a:xfrm>
          <a:prstGeom prst="roundRect">
            <a:avLst/>
          </a:prstGeom>
          <a:noFill/>
          <a:ln w="1905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latin typeface="+mn-lt"/>
              <a:ea typeface="+mn-ea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35402" y="4001097"/>
            <a:ext cx="410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</a:t>
            </a:r>
          </a:p>
        </p:txBody>
      </p:sp>
      <p:grpSp>
        <p:nvGrpSpPr>
          <p:cNvPr id="100" name="グループ化 99"/>
          <p:cNvGrpSpPr/>
          <p:nvPr/>
        </p:nvGrpSpPr>
        <p:grpSpPr>
          <a:xfrm>
            <a:off x="4859436" y="3126140"/>
            <a:ext cx="1728788" cy="1227137"/>
            <a:chOff x="2622836" y="2818405"/>
            <a:chExt cx="1728788" cy="1227137"/>
          </a:xfrm>
        </p:grpSpPr>
        <p:sp>
          <p:nvSpPr>
            <p:cNvPr id="101" name="Oval 58"/>
            <p:cNvSpPr>
              <a:spLocks noChangeArrowheads="1"/>
            </p:cNvSpPr>
            <p:nvPr/>
          </p:nvSpPr>
          <p:spPr bwMode="auto">
            <a:xfrm>
              <a:off x="2622836" y="3396255"/>
              <a:ext cx="144463" cy="14446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02" name="Oval 59"/>
            <p:cNvSpPr>
              <a:spLocks noChangeArrowheads="1"/>
            </p:cNvSpPr>
            <p:nvPr/>
          </p:nvSpPr>
          <p:spPr bwMode="auto">
            <a:xfrm>
              <a:off x="3778536" y="2818405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03" name="Oval 60"/>
            <p:cNvSpPr>
              <a:spLocks noChangeArrowheads="1"/>
            </p:cNvSpPr>
            <p:nvPr/>
          </p:nvSpPr>
          <p:spPr bwMode="auto">
            <a:xfrm>
              <a:off x="3062574" y="2819992"/>
              <a:ext cx="144462" cy="144463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04" name="Oval 61"/>
            <p:cNvSpPr>
              <a:spLocks noChangeArrowheads="1"/>
            </p:cNvSpPr>
            <p:nvPr/>
          </p:nvSpPr>
          <p:spPr bwMode="auto">
            <a:xfrm>
              <a:off x="3056224" y="3901080"/>
              <a:ext cx="144462" cy="14446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05" name="Oval 63"/>
            <p:cNvSpPr>
              <a:spLocks noChangeArrowheads="1"/>
            </p:cNvSpPr>
            <p:nvPr/>
          </p:nvSpPr>
          <p:spPr bwMode="auto">
            <a:xfrm>
              <a:off x="3778536" y="3901080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06" name="AutoShape 64"/>
            <p:cNvCxnSpPr>
              <a:cxnSpLocks noChangeShapeType="1"/>
              <a:stCxn id="103" idx="3"/>
              <a:endCxn id="101" idx="7"/>
            </p:cNvCxnSpPr>
            <p:nvPr/>
          </p:nvCxnSpPr>
          <p:spPr bwMode="auto">
            <a:xfrm rot="5400000">
              <a:off x="2677605" y="3011286"/>
              <a:ext cx="474662" cy="33655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7" name="AutoShape 65"/>
            <p:cNvCxnSpPr>
              <a:cxnSpLocks noChangeShapeType="1"/>
              <a:stCxn id="101" idx="5"/>
              <a:endCxn id="104" idx="1"/>
            </p:cNvCxnSpPr>
            <p:nvPr/>
          </p:nvCxnSpPr>
          <p:spPr bwMode="auto">
            <a:xfrm>
              <a:off x="2746661" y="3520080"/>
              <a:ext cx="330200" cy="40163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8" name="AutoShape 68"/>
            <p:cNvCxnSpPr>
              <a:cxnSpLocks noChangeShapeType="1"/>
              <a:stCxn id="103" idx="6"/>
              <a:endCxn id="102" idx="2"/>
            </p:cNvCxnSpPr>
            <p:nvPr/>
          </p:nvCxnSpPr>
          <p:spPr bwMode="auto">
            <a:xfrm flipV="1">
              <a:off x="3207036" y="2889842"/>
              <a:ext cx="571500" cy="158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9" name="AutoShape 71"/>
            <p:cNvCxnSpPr>
              <a:cxnSpLocks noChangeShapeType="1"/>
              <a:stCxn id="104" idx="6"/>
              <a:endCxn id="105" idx="2"/>
            </p:cNvCxnSpPr>
            <p:nvPr/>
          </p:nvCxnSpPr>
          <p:spPr bwMode="auto">
            <a:xfrm>
              <a:off x="3200686" y="3972517"/>
              <a:ext cx="577850" cy="158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0" name="Oval 63"/>
            <p:cNvSpPr>
              <a:spLocks noChangeArrowheads="1"/>
            </p:cNvSpPr>
            <p:nvPr/>
          </p:nvSpPr>
          <p:spPr bwMode="auto">
            <a:xfrm>
              <a:off x="4207161" y="3394469"/>
              <a:ext cx="144463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11" name="AutoShape 71"/>
            <p:cNvCxnSpPr>
              <a:cxnSpLocks noChangeShapeType="1"/>
              <a:stCxn id="105" idx="6"/>
              <a:endCxn id="110" idx="3"/>
            </p:cNvCxnSpPr>
            <p:nvPr/>
          </p:nvCxnSpPr>
          <p:spPr bwMode="auto">
            <a:xfrm flipV="1">
              <a:off x="3922999" y="3517776"/>
              <a:ext cx="305318" cy="45553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" name="直線コネクタ 111"/>
            <p:cNvCxnSpPr>
              <a:stCxn id="102" idx="5"/>
              <a:endCxn id="110" idx="1"/>
            </p:cNvCxnSpPr>
            <p:nvPr/>
          </p:nvCxnSpPr>
          <p:spPr bwMode="auto">
            <a:xfrm>
              <a:off x="3901843" y="2941711"/>
              <a:ext cx="326474" cy="47391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13" name="AutoShape 68"/>
            <p:cNvCxnSpPr>
              <a:cxnSpLocks noChangeShapeType="1"/>
              <a:stCxn id="103" idx="5"/>
              <a:endCxn id="105" idx="2"/>
            </p:cNvCxnSpPr>
            <p:nvPr/>
          </p:nvCxnSpPr>
          <p:spPr bwMode="auto">
            <a:xfrm>
              <a:off x="3185880" y="2943299"/>
              <a:ext cx="592656" cy="103001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4" name="AutoShape 68"/>
            <p:cNvCxnSpPr>
              <a:cxnSpLocks noChangeShapeType="1"/>
              <a:stCxn id="102" idx="3"/>
              <a:endCxn id="104" idx="7"/>
            </p:cNvCxnSpPr>
            <p:nvPr/>
          </p:nvCxnSpPr>
          <p:spPr bwMode="auto">
            <a:xfrm flipH="1">
              <a:off x="3179530" y="2941711"/>
              <a:ext cx="620162" cy="98052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5" name="直線コネクタ 114"/>
            <p:cNvCxnSpPr>
              <a:stCxn id="103" idx="4"/>
              <a:endCxn id="104" idx="0"/>
            </p:cNvCxnSpPr>
            <p:nvPr/>
          </p:nvCxnSpPr>
          <p:spPr bwMode="auto">
            <a:xfrm flipH="1">
              <a:off x="3128455" y="2964455"/>
              <a:ext cx="6350" cy="93662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16" name="直線コネクタ 115"/>
            <p:cNvCxnSpPr>
              <a:stCxn id="102" idx="4"/>
              <a:endCxn id="105" idx="0"/>
            </p:cNvCxnSpPr>
            <p:nvPr/>
          </p:nvCxnSpPr>
          <p:spPr bwMode="auto">
            <a:xfrm>
              <a:off x="3850768" y="2962867"/>
              <a:ext cx="0" cy="93821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grpSp>
        <p:nvGrpSpPr>
          <p:cNvPr id="117" name="グループ化 116"/>
          <p:cNvGrpSpPr/>
          <p:nvPr/>
        </p:nvGrpSpPr>
        <p:grpSpPr>
          <a:xfrm>
            <a:off x="6875660" y="3115630"/>
            <a:ext cx="1728788" cy="1227137"/>
            <a:chOff x="2622836" y="2818405"/>
            <a:chExt cx="1728788" cy="1227137"/>
          </a:xfrm>
        </p:grpSpPr>
        <p:sp>
          <p:nvSpPr>
            <p:cNvPr id="118" name="Oval 58"/>
            <p:cNvSpPr>
              <a:spLocks noChangeArrowheads="1"/>
            </p:cNvSpPr>
            <p:nvPr/>
          </p:nvSpPr>
          <p:spPr bwMode="auto">
            <a:xfrm>
              <a:off x="2622836" y="3396255"/>
              <a:ext cx="144463" cy="14446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19" name="Oval 59"/>
            <p:cNvSpPr>
              <a:spLocks noChangeArrowheads="1"/>
            </p:cNvSpPr>
            <p:nvPr/>
          </p:nvSpPr>
          <p:spPr bwMode="auto">
            <a:xfrm>
              <a:off x="3778536" y="2818405"/>
              <a:ext cx="144463" cy="14446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20" name="Oval 60"/>
            <p:cNvSpPr>
              <a:spLocks noChangeArrowheads="1"/>
            </p:cNvSpPr>
            <p:nvPr/>
          </p:nvSpPr>
          <p:spPr bwMode="auto">
            <a:xfrm>
              <a:off x="3062574" y="2819992"/>
              <a:ext cx="144462" cy="144463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21" name="Oval 61"/>
            <p:cNvSpPr>
              <a:spLocks noChangeArrowheads="1"/>
            </p:cNvSpPr>
            <p:nvPr/>
          </p:nvSpPr>
          <p:spPr bwMode="auto">
            <a:xfrm>
              <a:off x="3056224" y="3901080"/>
              <a:ext cx="144462" cy="14446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22" name="Oval 63"/>
            <p:cNvSpPr>
              <a:spLocks noChangeArrowheads="1"/>
            </p:cNvSpPr>
            <p:nvPr/>
          </p:nvSpPr>
          <p:spPr bwMode="auto">
            <a:xfrm>
              <a:off x="3778536" y="3901080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23" name="AutoShape 64"/>
            <p:cNvCxnSpPr>
              <a:cxnSpLocks noChangeShapeType="1"/>
              <a:stCxn id="120" idx="3"/>
              <a:endCxn id="118" idx="7"/>
            </p:cNvCxnSpPr>
            <p:nvPr/>
          </p:nvCxnSpPr>
          <p:spPr bwMode="auto">
            <a:xfrm rot="5400000">
              <a:off x="2677605" y="3011286"/>
              <a:ext cx="474662" cy="33655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4" name="AutoShape 65"/>
            <p:cNvCxnSpPr>
              <a:cxnSpLocks noChangeShapeType="1"/>
              <a:stCxn id="118" idx="5"/>
              <a:endCxn id="121" idx="1"/>
            </p:cNvCxnSpPr>
            <p:nvPr/>
          </p:nvCxnSpPr>
          <p:spPr bwMode="auto">
            <a:xfrm>
              <a:off x="2746661" y="3520080"/>
              <a:ext cx="330200" cy="40163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5" name="AutoShape 68"/>
            <p:cNvCxnSpPr>
              <a:cxnSpLocks noChangeShapeType="1"/>
              <a:stCxn id="120" idx="6"/>
              <a:endCxn id="119" idx="2"/>
            </p:cNvCxnSpPr>
            <p:nvPr/>
          </p:nvCxnSpPr>
          <p:spPr bwMode="auto">
            <a:xfrm flipV="1">
              <a:off x="3207036" y="2889842"/>
              <a:ext cx="571500" cy="1588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6" name="AutoShape 71"/>
            <p:cNvCxnSpPr>
              <a:cxnSpLocks noChangeShapeType="1"/>
              <a:stCxn id="121" idx="6"/>
              <a:endCxn id="122" idx="2"/>
            </p:cNvCxnSpPr>
            <p:nvPr/>
          </p:nvCxnSpPr>
          <p:spPr bwMode="auto">
            <a:xfrm>
              <a:off x="3200686" y="3972517"/>
              <a:ext cx="577850" cy="158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7" name="Oval 63"/>
            <p:cNvSpPr>
              <a:spLocks noChangeArrowheads="1"/>
            </p:cNvSpPr>
            <p:nvPr/>
          </p:nvSpPr>
          <p:spPr bwMode="auto">
            <a:xfrm>
              <a:off x="4207161" y="3394469"/>
              <a:ext cx="144463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28" name="AutoShape 71"/>
            <p:cNvCxnSpPr>
              <a:cxnSpLocks noChangeShapeType="1"/>
              <a:stCxn id="122" idx="6"/>
              <a:endCxn id="127" idx="3"/>
            </p:cNvCxnSpPr>
            <p:nvPr/>
          </p:nvCxnSpPr>
          <p:spPr bwMode="auto">
            <a:xfrm flipV="1">
              <a:off x="3922999" y="3517776"/>
              <a:ext cx="305318" cy="45553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9" name="直線コネクタ 128"/>
            <p:cNvCxnSpPr>
              <a:stCxn id="119" idx="5"/>
              <a:endCxn id="127" idx="1"/>
            </p:cNvCxnSpPr>
            <p:nvPr/>
          </p:nvCxnSpPr>
          <p:spPr bwMode="auto">
            <a:xfrm>
              <a:off x="3901843" y="2941711"/>
              <a:ext cx="326474" cy="47391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30" name="AutoShape 68"/>
            <p:cNvCxnSpPr>
              <a:cxnSpLocks noChangeShapeType="1"/>
              <a:stCxn id="120" idx="5"/>
              <a:endCxn id="122" idx="2"/>
            </p:cNvCxnSpPr>
            <p:nvPr/>
          </p:nvCxnSpPr>
          <p:spPr bwMode="auto">
            <a:xfrm>
              <a:off x="3185880" y="2943299"/>
              <a:ext cx="592656" cy="103001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1" name="AutoShape 68"/>
            <p:cNvCxnSpPr>
              <a:cxnSpLocks noChangeShapeType="1"/>
              <a:stCxn id="119" idx="3"/>
              <a:endCxn id="121" idx="7"/>
            </p:cNvCxnSpPr>
            <p:nvPr/>
          </p:nvCxnSpPr>
          <p:spPr bwMode="auto">
            <a:xfrm flipH="1">
              <a:off x="3179530" y="2941711"/>
              <a:ext cx="620162" cy="98052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2" name="直線コネクタ 131"/>
            <p:cNvCxnSpPr>
              <a:stCxn id="120" idx="4"/>
              <a:endCxn id="121" idx="0"/>
            </p:cNvCxnSpPr>
            <p:nvPr/>
          </p:nvCxnSpPr>
          <p:spPr bwMode="auto">
            <a:xfrm flipH="1">
              <a:off x="3128455" y="2964455"/>
              <a:ext cx="6350" cy="93662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33" name="直線コネクタ 132"/>
            <p:cNvCxnSpPr>
              <a:stCxn id="119" idx="4"/>
              <a:endCxn id="122" idx="0"/>
            </p:cNvCxnSpPr>
            <p:nvPr/>
          </p:nvCxnSpPr>
          <p:spPr bwMode="auto">
            <a:xfrm>
              <a:off x="3850768" y="2962867"/>
              <a:ext cx="0" cy="93821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grpSp>
        <p:nvGrpSpPr>
          <p:cNvPr id="134" name="グループ化 133"/>
          <p:cNvGrpSpPr/>
          <p:nvPr/>
        </p:nvGrpSpPr>
        <p:grpSpPr>
          <a:xfrm>
            <a:off x="2699196" y="4822802"/>
            <a:ext cx="1728788" cy="1227137"/>
            <a:chOff x="2622836" y="2818405"/>
            <a:chExt cx="1728788" cy="1227137"/>
          </a:xfrm>
        </p:grpSpPr>
        <p:sp>
          <p:nvSpPr>
            <p:cNvPr id="135" name="Oval 58"/>
            <p:cNvSpPr>
              <a:spLocks noChangeArrowheads="1"/>
            </p:cNvSpPr>
            <p:nvPr/>
          </p:nvSpPr>
          <p:spPr bwMode="auto">
            <a:xfrm>
              <a:off x="2622836" y="3396255"/>
              <a:ext cx="144463" cy="14446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36" name="Oval 59"/>
            <p:cNvSpPr>
              <a:spLocks noChangeArrowheads="1"/>
            </p:cNvSpPr>
            <p:nvPr/>
          </p:nvSpPr>
          <p:spPr bwMode="auto">
            <a:xfrm>
              <a:off x="3778536" y="2818405"/>
              <a:ext cx="144463" cy="14446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37" name="Oval 60"/>
            <p:cNvSpPr>
              <a:spLocks noChangeArrowheads="1"/>
            </p:cNvSpPr>
            <p:nvPr/>
          </p:nvSpPr>
          <p:spPr bwMode="auto">
            <a:xfrm>
              <a:off x="3062574" y="2819992"/>
              <a:ext cx="144462" cy="144463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38" name="Oval 61"/>
            <p:cNvSpPr>
              <a:spLocks noChangeArrowheads="1"/>
            </p:cNvSpPr>
            <p:nvPr/>
          </p:nvSpPr>
          <p:spPr bwMode="auto">
            <a:xfrm>
              <a:off x="3056224" y="3901080"/>
              <a:ext cx="144462" cy="14446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39" name="Oval 63"/>
            <p:cNvSpPr>
              <a:spLocks noChangeArrowheads="1"/>
            </p:cNvSpPr>
            <p:nvPr/>
          </p:nvSpPr>
          <p:spPr bwMode="auto">
            <a:xfrm>
              <a:off x="3778536" y="3901080"/>
              <a:ext cx="144463" cy="14446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40" name="AutoShape 64"/>
            <p:cNvCxnSpPr>
              <a:cxnSpLocks noChangeShapeType="1"/>
              <a:stCxn id="137" idx="3"/>
              <a:endCxn id="135" idx="7"/>
            </p:cNvCxnSpPr>
            <p:nvPr/>
          </p:nvCxnSpPr>
          <p:spPr bwMode="auto">
            <a:xfrm rot="5400000">
              <a:off x="2677605" y="3011286"/>
              <a:ext cx="474662" cy="33655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1" name="AutoShape 65"/>
            <p:cNvCxnSpPr>
              <a:cxnSpLocks noChangeShapeType="1"/>
              <a:stCxn id="135" idx="5"/>
              <a:endCxn id="138" idx="1"/>
            </p:cNvCxnSpPr>
            <p:nvPr/>
          </p:nvCxnSpPr>
          <p:spPr bwMode="auto">
            <a:xfrm>
              <a:off x="2746661" y="3520080"/>
              <a:ext cx="330200" cy="40163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2" name="AutoShape 68"/>
            <p:cNvCxnSpPr>
              <a:cxnSpLocks noChangeShapeType="1"/>
              <a:stCxn id="137" idx="6"/>
              <a:endCxn id="136" idx="2"/>
            </p:cNvCxnSpPr>
            <p:nvPr/>
          </p:nvCxnSpPr>
          <p:spPr bwMode="auto">
            <a:xfrm flipV="1">
              <a:off x="3207036" y="2889842"/>
              <a:ext cx="571500" cy="1588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" name="AutoShape 71"/>
            <p:cNvCxnSpPr>
              <a:cxnSpLocks noChangeShapeType="1"/>
              <a:stCxn id="138" idx="6"/>
              <a:endCxn id="139" idx="2"/>
            </p:cNvCxnSpPr>
            <p:nvPr/>
          </p:nvCxnSpPr>
          <p:spPr bwMode="auto">
            <a:xfrm>
              <a:off x="3200686" y="3972517"/>
              <a:ext cx="577850" cy="158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4" name="Oval 63"/>
            <p:cNvSpPr>
              <a:spLocks noChangeArrowheads="1"/>
            </p:cNvSpPr>
            <p:nvPr/>
          </p:nvSpPr>
          <p:spPr bwMode="auto">
            <a:xfrm>
              <a:off x="4207161" y="3394469"/>
              <a:ext cx="144463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45" name="AutoShape 71"/>
            <p:cNvCxnSpPr>
              <a:cxnSpLocks noChangeShapeType="1"/>
              <a:stCxn id="139" idx="6"/>
              <a:endCxn id="144" idx="3"/>
            </p:cNvCxnSpPr>
            <p:nvPr/>
          </p:nvCxnSpPr>
          <p:spPr bwMode="auto">
            <a:xfrm flipV="1">
              <a:off x="3922999" y="3517776"/>
              <a:ext cx="305318" cy="45553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6" name="直線コネクタ 145"/>
            <p:cNvCxnSpPr>
              <a:stCxn id="136" idx="5"/>
              <a:endCxn id="144" idx="1"/>
            </p:cNvCxnSpPr>
            <p:nvPr/>
          </p:nvCxnSpPr>
          <p:spPr bwMode="auto">
            <a:xfrm>
              <a:off x="3901843" y="2941711"/>
              <a:ext cx="326474" cy="47391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47" name="AutoShape 68"/>
            <p:cNvCxnSpPr>
              <a:cxnSpLocks noChangeShapeType="1"/>
              <a:stCxn id="137" idx="5"/>
              <a:endCxn id="139" idx="2"/>
            </p:cNvCxnSpPr>
            <p:nvPr/>
          </p:nvCxnSpPr>
          <p:spPr bwMode="auto">
            <a:xfrm>
              <a:off x="3185880" y="2943299"/>
              <a:ext cx="592656" cy="103001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8" name="AutoShape 68"/>
            <p:cNvCxnSpPr>
              <a:cxnSpLocks noChangeShapeType="1"/>
              <a:stCxn id="136" idx="3"/>
              <a:endCxn id="138" idx="7"/>
            </p:cNvCxnSpPr>
            <p:nvPr/>
          </p:nvCxnSpPr>
          <p:spPr bwMode="auto">
            <a:xfrm flipH="1">
              <a:off x="3179530" y="2941711"/>
              <a:ext cx="620162" cy="98052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9" name="直線コネクタ 148"/>
            <p:cNvCxnSpPr>
              <a:stCxn id="137" idx="4"/>
              <a:endCxn id="138" idx="0"/>
            </p:cNvCxnSpPr>
            <p:nvPr/>
          </p:nvCxnSpPr>
          <p:spPr bwMode="auto">
            <a:xfrm flipH="1">
              <a:off x="3128455" y="2964455"/>
              <a:ext cx="6350" cy="93662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50" name="直線コネクタ 149"/>
            <p:cNvCxnSpPr>
              <a:stCxn id="136" idx="4"/>
              <a:endCxn id="139" idx="0"/>
            </p:cNvCxnSpPr>
            <p:nvPr/>
          </p:nvCxnSpPr>
          <p:spPr bwMode="auto">
            <a:xfrm>
              <a:off x="3850768" y="2962867"/>
              <a:ext cx="0" cy="93821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grpSp>
        <p:nvGrpSpPr>
          <p:cNvPr id="151" name="グループ化 150"/>
          <p:cNvGrpSpPr/>
          <p:nvPr/>
        </p:nvGrpSpPr>
        <p:grpSpPr>
          <a:xfrm>
            <a:off x="4860032" y="4822802"/>
            <a:ext cx="1728788" cy="1227137"/>
            <a:chOff x="2622836" y="2818405"/>
            <a:chExt cx="1728788" cy="1227137"/>
          </a:xfrm>
        </p:grpSpPr>
        <p:sp>
          <p:nvSpPr>
            <p:cNvPr id="152" name="Oval 58"/>
            <p:cNvSpPr>
              <a:spLocks noChangeArrowheads="1"/>
            </p:cNvSpPr>
            <p:nvPr/>
          </p:nvSpPr>
          <p:spPr bwMode="auto">
            <a:xfrm>
              <a:off x="2622836" y="3396255"/>
              <a:ext cx="144463" cy="14446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53" name="Oval 59"/>
            <p:cNvSpPr>
              <a:spLocks noChangeArrowheads="1"/>
            </p:cNvSpPr>
            <p:nvPr/>
          </p:nvSpPr>
          <p:spPr bwMode="auto">
            <a:xfrm>
              <a:off x="3778536" y="2818405"/>
              <a:ext cx="144463" cy="14446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54" name="Oval 60"/>
            <p:cNvSpPr>
              <a:spLocks noChangeArrowheads="1"/>
            </p:cNvSpPr>
            <p:nvPr/>
          </p:nvSpPr>
          <p:spPr bwMode="auto">
            <a:xfrm>
              <a:off x="3062574" y="2819992"/>
              <a:ext cx="144462" cy="144463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55" name="Oval 61"/>
            <p:cNvSpPr>
              <a:spLocks noChangeArrowheads="1"/>
            </p:cNvSpPr>
            <p:nvPr/>
          </p:nvSpPr>
          <p:spPr bwMode="auto">
            <a:xfrm>
              <a:off x="3056224" y="3901080"/>
              <a:ext cx="144462" cy="14446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56" name="Oval 63"/>
            <p:cNvSpPr>
              <a:spLocks noChangeArrowheads="1"/>
            </p:cNvSpPr>
            <p:nvPr/>
          </p:nvSpPr>
          <p:spPr bwMode="auto">
            <a:xfrm>
              <a:off x="3778536" y="3901080"/>
              <a:ext cx="144463" cy="14446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57" name="AutoShape 64"/>
            <p:cNvCxnSpPr>
              <a:cxnSpLocks noChangeShapeType="1"/>
              <a:stCxn id="154" idx="3"/>
              <a:endCxn id="152" idx="7"/>
            </p:cNvCxnSpPr>
            <p:nvPr/>
          </p:nvCxnSpPr>
          <p:spPr bwMode="auto">
            <a:xfrm rot="5400000">
              <a:off x="2677605" y="3011286"/>
              <a:ext cx="474662" cy="33655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8" name="AutoShape 65"/>
            <p:cNvCxnSpPr>
              <a:cxnSpLocks noChangeShapeType="1"/>
              <a:stCxn id="152" idx="5"/>
              <a:endCxn id="155" idx="1"/>
            </p:cNvCxnSpPr>
            <p:nvPr/>
          </p:nvCxnSpPr>
          <p:spPr bwMode="auto">
            <a:xfrm>
              <a:off x="2746661" y="3520080"/>
              <a:ext cx="330200" cy="40163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9" name="AutoShape 68"/>
            <p:cNvCxnSpPr>
              <a:cxnSpLocks noChangeShapeType="1"/>
              <a:stCxn id="154" idx="6"/>
              <a:endCxn id="153" idx="2"/>
            </p:cNvCxnSpPr>
            <p:nvPr/>
          </p:nvCxnSpPr>
          <p:spPr bwMode="auto">
            <a:xfrm flipV="1">
              <a:off x="3207036" y="2889842"/>
              <a:ext cx="571500" cy="1588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0" name="AutoShape 71"/>
            <p:cNvCxnSpPr>
              <a:cxnSpLocks noChangeShapeType="1"/>
              <a:stCxn id="155" idx="6"/>
              <a:endCxn id="156" idx="2"/>
            </p:cNvCxnSpPr>
            <p:nvPr/>
          </p:nvCxnSpPr>
          <p:spPr bwMode="auto">
            <a:xfrm>
              <a:off x="3200686" y="3972517"/>
              <a:ext cx="577850" cy="158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1" name="Oval 63"/>
            <p:cNvSpPr>
              <a:spLocks noChangeArrowheads="1"/>
            </p:cNvSpPr>
            <p:nvPr/>
          </p:nvSpPr>
          <p:spPr bwMode="auto">
            <a:xfrm>
              <a:off x="4207161" y="3394469"/>
              <a:ext cx="144463" cy="144463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62" name="AutoShape 71"/>
            <p:cNvCxnSpPr>
              <a:cxnSpLocks noChangeShapeType="1"/>
              <a:stCxn id="156" idx="6"/>
              <a:endCxn id="161" idx="3"/>
            </p:cNvCxnSpPr>
            <p:nvPr/>
          </p:nvCxnSpPr>
          <p:spPr bwMode="auto">
            <a:xfrm flipV="1">
              <a:off x="3922999" y="3517776"/>
              <a:ext cx="305318" cy="45553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3" name="直線コネクタ 162"/>
            <p:cNvCxnSpPr>
              <a:stCxn id="153" idx="5"/>
              <a:endCxn id="161" idx="1"/>
            </p:cNvCxnSpPr>
            <p:nvPr/>
          </p:nvCxnSpPr>
          <p:spPr bwMode="auto">
            <a:xfrm>
              <a:off x="3901843" y="2941711"/>
              <a:ext cx="326474" cy="47391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64" name="AutoShape 68"/>
            <p:cNvCxnSpPr>
              <a:cxnSpLocks noChangeShapeType="1"/>
              <a:stCxn id="154" idx="5"/>
              <a:endCxn id="156" idx="2"/>
            </p:cNvCxnSpPr>
            <p:nvPr/>
          </p:nvCxnSpPr>
          <p:spPr bwMode="auto">
            <a:xfrm>
              <a:off x="3185880" y="2943299"/>
              <a:ext cx="592656" cy="103001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5" name="AutoShape 68"/>
            <p:cNvCxnSpPr>
              <a:cxnSpLocks noChangeShapeType="1"/>
              <a:stCxn id="153" idx="3"/>
              <a:endCxn id="155" idx="7"/>
            </p:cNvCxnSpPr>
            <p:nvPr/>
          </p:nvCxnSpPr>
          <p:spPr bwMode="auto">
            <a:xfrm flipH="1">
              <a:off x="3179530" y="2941711"/>
              <a:ext cx="620162" cy="98052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6" name="直線コネクタ 165"/>
            <p:cNvCxnSpPr>
              <a:stCxn id="154" idx="4"/>
              <a:endCxn id="155" idx="0"/>
            </p:cNvCxnSpPr>
            <p:nvPr/>
          </p:nvCxnSpPr>
          <p:spPr bwMode="auto">
            <a:xfrm flipH="1">
              <a:off x="3128455" y="2964455"/>
              <a:ext cx="6350" cy="93662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67" name="直線コネクタ 166"/>
            <p:cNvCxnSpPr>
              <a:stCxn id="153" idx="4"/>
              <a:endCxn id="156" idx="0"/>
            </p:cNvCxnSpPr>
            <p:nvPr/>
          </p:nvCxnSpPr>
          <p:spPr bwMode="auto">
            <a:xfrm>
              <a:off x="3850768" y="2962867"/>
              <a:ext cx="0" cy="93821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sp>
        <p:nvSpPr>
          <p:cNvPr id="170" name="テキスト ボックス 169"/>
          <p:cNvSpPr txBox="1"/>
          <p:nvPr/>
        </p:nvSpPr>
        <p:spPr>
          <a:xfrm>
            <a:off x="6228184" y="6078876"/>
            <a:ext cx="2954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 = V </a:t>
            </a:r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となったので終了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092280" y="85797"/>
            <a:ext cx="16802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Jarník</a:t>
            </a:r>
            <a:r>
              <a:rPr lang="en-US" altLang="ja-JP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1930</a:t>
            </a:r>
          </a:p>
          <a:p>
            <a:r>
              <a:rPr kumimoji="1" lang="en-US" altLang="ja-JP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Prim 1957</a:t>
            </a:r>
          </a:p>
          <a:p>
            <a:r>
              <a:rPr kumimoji="1" lang="en-US" altLang="ja-JP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Dijkstra</a:t>
            </a:r>
            <a:r>
              <a:rPr kumimoji="1" lang="en-US" altLang="ja-JP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1959</a:t>
            </a:r>
            <a:endParaRPr kumimoji="1" lang="ja-JP" altLang="en-US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8594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 animBg="1"/>
      <p:bldP spid="72" grpId="0"/>
      <p:bldP spid="1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Prim </a:t>
            </a:r>
            <a:r>
              <a:rPr kumimoji="1" lang="ja-JP" altLang="en-US" dirty="0" smtClean="0"/>
              <a:t>のアルゴリズムの正当性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14</a:t>
            </a:fld>
            <a:endParaRPr lang="en-US" alt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0270" y="1087014"/>
            <a:ext cx="5715026" cy="40011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Prim </a:t>
            </a:r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のアルゴリズムは最小全域木 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 </a:t>
            </a:r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を出力する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7504" y="703473"/>
            <a:ext cx="697627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定理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9512" y="1556792"/>
            <a:ext cx="5145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【</a:t>
            </a:r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証明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】 |F| </a:t>
            </a:r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に関する帰納法で以下を示す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5536" y="1916832"/>
            <a:ext cx="80554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アルゴリズム中の 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</a:t>
            </a:r>
            <a:r>
              <a:rPr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に対し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常に「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を含む最小全域木が存在する」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1520" y="2420888"/>
            <a:ext cx="3215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|F| = 0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のときは明らか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1520" y="2812866"/>
            <a:ext cx="41889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|F| = k-1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のとき成り立つとする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27584" y="3212976"/>
            <a:ext cx="45416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ja-JP" sz="2000" dirty="0"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H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: F </a:t>
            </a:r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を含む最小全域木</a:t>
            </a:r>
            <a:endParaRPr kumimoji="1" lang="en-US" altLang="ja-JP" sz="20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e* :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アルゴリズムで 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</a:t>
            </a:r>
            <a:r>
              <a:rPr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に加えた辺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27584" y="3891016"/>
            <a:ext cx="4626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e*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∈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H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ならば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|F|=k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のときも成立</a:t>
            </a:r>
            <a:endParaRPr kumimoji="1" lang="en-US" altLang="ja-JP" sz="20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7235700" y="2663528"/>
            <a:ext cx="1728788" cy="1227137"/>
            <a:chOff x="2622836" y="2818405"/>
            <a:chExt cx="1728788" cy="1227137"/>
          </a:xfrm>
        </p:grpSpPr>
        <p:sp>
          <p:nvSpPr>
            <p:cNvPr id="15" name="Oval 58"/>
            <p:cNvSpPr>
              <a:spLocks noChangeArrowheads="1"/>
            </p:cNvSpPr>
            <p:nvPr/>
          </p:nvSpPr>
          <p:spPr bwMode="auto">
            <a:xfrm>
              <a:off x="2622836" y="3396255"/>
              <a:ext cx="144463" cy="14446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6" name="Oval 59"/>
            <p:cNvSpPr>
              <a:spLocks noChangeArrowheads="1"/>
            </p:cNvSpPr>
            <p:nvPr/>
          </p:nvSpPr>
          <p:spPr bwMode="auto">
            <a:xfrm>
              <a:off x="3778536" y="2818405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7" name="Oval 60"/>
            <p:cNvSpPr>
              <a:spLocks noChangeArrowheads="1"/>
            </p:cNvSpPr>
            <p:nvPr/>
          </p:nvSpPr>
          <p:spPr bwMode="auto">
            <a:xfrm>
              <a:off x="3062574" y="2819992"/>
              <a:ext cx="144462" cy="144463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8" name="Oval 61"/>
            <p:cNvSpPr>
              <a:spLocks noChangeArrowheads="1"/>
            </p:cNvSpPr>
            <p:nvPr/>
          </p:nvSpPr>
          <p:spPr bwMode="auto">
            <a:xfrm>
              <a:off x="3056224" y="3901080"/>
              <a:ext cx="144462" cy="14446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9" name="Oval 63"/>
            <p:cNvSpPr>
              <a:spLocks noChangeArrowheads="1"/>
            </p:cNvSpPr>
            <p:nvPr/>
          </p:nvSpPr>
          <p:spPr bwMode="auto">
            <a:xfrm>
              <a:off x="3778536" y="3901080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20" name="AutoShape 64"/>
            <p:cNvCxnSpPr>
              <a:cxnSpLocks noChangeShapeType="1"/>
              <a:stCxn id="17" idx="3"/>
              <a:endCxn id="15" idx="7"/>
            </p:cNvCxnSpPr>
            <p:nvPr/>
          </p:nvCxnSpPr>
          <p:spPr bwMode="auto">
            <a:xfrm rot="5400000">
              <a:off x="2677605" y="3011286"/>
              <a:ext cx="474662" cy="336550"/>
            </a:xfrm>
            <a:prstGeom prst="straightConnector1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AutoShape 65"/>
            <p:cNvCxnSpPr>
              <a:cxnSpLocks noChangeShapeType="1"/>
              <a:stCxn id="15" idx="5"/>
              <a:endCxn id="18" idx="1"/>
            </p:cNvCxnSpPr>
            <p:nvPr/>
          </p:nvCxnSpPr>
          <p:spPr bwMode="auto">
            <a:xfrm>
              <a:off x="2746661" y="3520080"/>
              <a:ext cx="330200" cy="40163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68"/>
            <p:cNvCxnSpPr>
              <a:cxnSpLocks noChangeShapeType="1"/>
              <a:stCxn id="17" idx="6"/>
              <a:endCxn id="16" idx="2"/>
            </p:cNvCxnSpPr>
            <p:nvPr/>
          </p:nvCxnSpPr>
          <p:spPr bwMode="auto">
            <a:xfrm flipV="1">
              <a:off x="3207036" y="2889842"/>
              <a:ext cx="571500" cy="158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71"/>
            <p:cNvCxnSpPr>
              <a:cxnSpLocks noChangeShapeType="1"/>
              <a:stCxn id="18" idx="6"/>
              <a:endCxn id="19" idx="2"/>
            </p:cNvCxnSpPr>
            <p:nvPr/>
          </p:nvCxnSpPr>
          <p:spPr bwMode="auto">
            <a:xfrm>
              <a:off x="3200686" y="3972517"/>
              <a:ext cx="577850" cy="1588"/>
            </a:xfrm>
            <a:prstGeom prst="straightConnector1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" name="Oval 63"/>
            <p:cNvSpPr>
              <a:spLocks noChangeArrowheads="1"/>
            </p:cNvSpPr>
            <p:nvPr/>
          </p:nvSpPr>
          <p:spPr bwMode="auto">
            <a:xfrm>
              <a:off x="4207161" y="3394469"/>
              <a:ext cx="144463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25" name="AutoShape 71"/>
            <p:cNvCxnSpPr>
              <a:cxnSpLocks noChangeShapeType="1"/>
              <a:stCxn id="19" idx="6"/>
              <a:endCxn id="24" idx="3"/>
            </p:cNvCxnSpPr>
            <p:nvPr/>
          </p:nvCxnSpPr>
          <p:spPr bwMode="auto">
            <a:xfrm flipV="1">
              <a:off x="3922999" y="3517776"/>
              <a:ext cx="305318" cy="455535"/>
            </a:xfrm>
            <a:prstGeom prst="straightConnector1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直線コネクタ 25"/>
            <p:cNvCxnSpPr>
              <a:stCxn id="16" idx="5"/>
              <a:endCxn id="24" idx="1"/>
            </p:cNvCxnSpPr>
            <p:nvPr/>
          </p:nvCxnSpPr>
          <p:spPr bwMode="auto">
            <a:xfrm>
              <a:off x="3901843" y="2941711"/>
              <a:ext cx="326474" cy="473914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66FF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27" name="AutoShape 68"/>
            <p:cNvCxnSpPr>
              <a:cxnSpLocks noChangeShapeType="1"/>
              <a:stCxn id="17" idx="5"/>
              <a:endCxn id="19" idx="2"/>
            </p:cNvCxnSpPr>
            <p:nvPr/>
          </p:nvCxnSpPr>
          <p:spPr bwMode="auto">
            <a:xfrm>
              <a:off x="3185880" y="2943299"/>
              <a:ext cx="592656" cy="103001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AutoShape 68"/>
            <p:cNvCxnSpPr>
              <a:cxnSpLocks noChangeShapeType="1"/>
              <a:stCxn id="16" idx="3"/>
              <a:endCxn id="18" idx="7"/>
            </p:cNvCxnSpPr>
            <p:nvPr/>
          </p:nvCxnSpPr>
          <p:spPr bwMode="auto">
            <a:xfrm flipH="1">
              <a:off x="3179530" y="2941711"/>
              <a:ext cx="620162" cy="98052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直線コネクタ 28"/>
            <p:cNvCxnSpPr>
              <a:stCxn id="17" idx="4"/>
              <a:endCxn id="18" idx="0"/>
            </p:cNvCxnSpPr>
            <p:nvPr/>
          </p:nvCxnSpPr>
          <p:spPr bwMode="auto">
            <a:xfrm flipH="1">
              <a:off x="3128455" y="2964455"/>
              <a:ext cx="6350" cy="936625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66FF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30" name="直線コネクタ 29"/>
            <p:cNvCxnSpPr>
              <a:stCxn id="16" idx="4"/>
              <a:endCxn id="19" idx="0"/>
            </p:cNvCxnSpPr>
            <p:nvPr/>
          </p:nvCxnSpPr>
          <p:spPr bwMode="auto">
            <a:xfrm>
              <a:off x="3850768" y="2962867"/>
              <a:ext cx="0" cy="93821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sp>
        <p:nvSpPr>
          <p:cNvPr id="32" name="角丸四角形 31"/>
          <p:cNvSpPr/>
          <p:nvPr/>
        </p:nvSpPr>
        <p:spPr bwMode="auto">
          <a:xfrm>
            <a:off x="7178430" y="2522513"/>
            <a:ext cx="777350" cy="1472098"/>
          </a:xfrm>
          <a:prstGeom prst="roundRect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latin typeface="+mn-lt"/>
              <a:ea typeface="+mn-ea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956376" y="2348880"/>
            <a:ext cx="516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e*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898803" y="3868715"/>
            <a:ext cx="341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788488" y="1588730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3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grpSp>
        <p:nvGrpSpPr>
          <p:cNvPr id="61" name="グループ化 60"/>
          <p:cNvGrpSpPr/>
          <p:nvPr/>
        </p:nvGrpSpPr>
        <p:grpSpPr>
          <a:xfrm>
            <a:off x="7087332" y="231690"/>
            <a:ext cx="1733140" cy="1501502"/>
            <a:chOff x="7087332" y="231690"/>
            <a:chExt cx="1733140" cy="1501502"/>
          </a:xfrm>
        </p:grpSpPr>
        <p:sp>
          <p:nvSpPr>
            <p:cNvPr id="35" name="Oval 58"/>
            <p:cNvSpPr>
              <a:spLocks noChangeArrowheads="1"/>
            </p:cNvSpPr>
            <p:nvPr/>
          </p:nvSpPr>
          <p:spPr bwMode="auto">
            <a:xfrm>
              <a:off x="7087332" y="1083905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36" name="Oval 59"/>
            <p:cNvSpPr>
              <a:spLocks noChangeArrowheads="1"/>
            </p:cNvSpPr>
            <p:nvPr/>
          </p:nvSpPr>
          <p:spPr bwMode="auto">
            <a:xfrm>
              <a:off x="8243032" y="506055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37" name="Oval 60"/>
            <p:cNvSpPr>
              <a:spLocks noChangeArrowheads="1"/>
            </p:cNvSpPr>
            <p:nvPr/>
          </p:nvSpPr>
          <p:spPr bwMode="auto">
            <a:xfrm>
              <a:off x="7527070" y="507642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38" name="Oval 61"/>
            <p:cNvSpPr>
              <a:spLocks noChangeArrowheads="1"/>
            </p:cNvSpPr>
            <p:nvPr/>
          </p:nvSpPr>
          <p:spPr bwMode="auto">
            <a:xfrm>
              <a:off x="7520720" y="1588730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39" name="Oval 63"/>
            <p:cNvSpPr>
              <a:spLocks noChangeArrowheads="1"/>
            </p:cNvSpPr>
            <p:nvPr/>
          </p:nvSpPr>
          <p:spPr bwMode="auto">
            <a:xfrm>
              <a:off x="8243032" y="1588730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40" name="AutoShape 64"/>
            <p:cNvCxnSpPr>
              <a:cxnSpLocks noChangeShapeType="1"/>
              <a:stCxn id="37" idx="3"/>
              <a:endCxn id="35" idx="7"/>
            </p:cNvCxnSpPr>
            <p:nvPr/>
          </p:nvCxnSpPr>
          <p:spPr bwMode="auto">
            <a:xfrm rot="5400000">
              <a:off x="7142101" y="698936"/>
              <a:ext cx="474662" cy="33655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AutoShape 65"/>
            <p:cNvCxnSpPr>
              <a:cxnSpLocks noChangeShapeType="1"/>
              <a:stCxn id="35" idx="5"/>
              <a:endCxn id="38" idx="1"/>
            </p:cNvCxnSpPr>
            <p:nvPr/>
          </p:nvCxnSpPr>
          <p:spPr bwMode="auto">
            <a:xfrm>
              <a:off x="7211157" y="1207730"/>
              <a:ext cx="330200" cy="40163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AutoShape 68"/>
            <p:cNvCxnSpPr>
              <a:cxnSpLocks noChangeShapeType="1"/>
              <a:stCxn id="37" idx="6"/>
              <a:endCxn id="36" idx="2"/>
            </p:cNvCxnSpPr>
            <p:nvPr/>
          </p:nvCxnSpPr>
          <p:spPr bwMode="auto">
            <a:xfrm flipV="1">
              <a:off x="7671532" y="577492"/>
              <a:ext cx="571500" cy="1588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AutoShape 71"/>
            <p:cNvCxnSpPr>
              <a:cxnSpLocks noChangeShapeType="1"/>
              <a:stCxn id="38" idx="6"/>
              <a:endCxn id="39" idx="2"/>
            </p:cNvCxnSpPr>
            <p:nvPr/>
          </p:nvCxnSpPr>
          <p:spPr bwMode="auto">
            <a:xfrm>
              <a:off x="7665182" y="1660167"/>
              <a:ext cx="577850" cy="158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" name="Oval 63"/>
            <p:cNvSpPr>
              <a:spLocks noChangeArrowheads="1"/>
            </p:cNvSpPr>
            <p:nvPr/>
          </p:nvSpPr>
          <p:spPr bwMode="auto">
            <a:xfrm>
              <a:off x="8671657" y="1082119"/>
              <a:ext cx="144463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45" name="AutoShape 71"/>
            <p:cNvCxnSpPr>
              <a:cxnSpLocks noChangeShapeType="1"/>
              <a:stCxn id="39" idx="6"/>
              <a:endCxn id="44" idx="3"/>
            </p:cNvCxnSpPr>
            <p:nvPr/>
          </p:nvCxnSpPr>
          <p:spPr bwMode="auto">
            <a:xfrm flipV="1">
              <a:off x="8387495" y="1205426"/>
              <a:ext cx="305318" cy="45553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6" name="直線コネクタ 45"/>
            <p:cNvCxnSpPr>
              <a:stCxn id="36" idx="5"/>
              <a:endCxn id="44" idx="1"/>
            </p:cNvCxnSpPr>
            <p:nvPr/>
          </p:nvCxnSpPr>
          <p:spPr bwMode="auto">
            <a:xfrm>
              <a:off x="8366339" y="629361"/>
              <a:ext cx="326474" cy="47391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47" name="AutoShape 68"/>
            <p:cNvCxnSpPr>
              <a:cxnSpLocks noChangeShapeType="1"/>
              <a:stCxn id="37" idx="5"/>
              <a:endCxn id="39" idx="2"/>
            </p:cNvCxnSpPr>
            <p:nvPr/>
          </p:nvCxnSpPr>
          <p:spPr bwMode="auto">
            <a:xfrm>
              <a:off x="7650376" y="630949"/>
              <a:ext cx="592656" cy="103001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AutoShape 68"/>
            <p:cNvCxnSpPr>
              <a:cxnSpLocks noChangeShapeType="1"/>
              <a:stCxn id="36" idx="3"/>
              <a:endCxn id="38" idx="7"/>
            </p:cNvCxnSpPr>
            <p:nvPr/>
          </p:nvCxnSpPr>
          <p:spPr bwMode="auto">
            <a:xfrm flipH="1">
              <a:off x="7644026" y="629361"/>
              <a:ext cx="620162" cy="98052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9" name="テキスト ボックス 48"/>
            <p:cNvSpPr txBox="1"/>
            <p:nvPr/>
          </p:nvSpPr>
          <p:spPr>
            <a:xfrm>
              <a:off x="7119601" y="599717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7103002" y="132776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7698906" y="1205421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4</a:t>
              </a:r>
              <a:endParaRPr kumimoji="1"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7697346" y="607680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4</a:t>
              </a:r>
              <a:endParaRPr kumimoji="1"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8425199" y="525991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3</a:t>
              </a:r>
              <a:endParaRPr kumimoji="1"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8478712" y="1300910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2</a:t>
              </a:r>
              <a:endParaRPr kumimoji="1"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cxnSp>
          <p:nvCxnSpPr>
            <p:cNvPr id="56" name="直線コネクタ 55"/>
            <p:cNvCxnSpPr>
              <a:stCxn id="37" idx="4"/>
              <a:endCxn id="38" idx="0"/>
            </p:cNvCxnSpPr>
            <p:nvPr/>
          </p:nvCxnSpPr>
          <p:spPr bwMode="auto">
            <a:xfrm flipH="1">
              <a:off x="7592951" y="652105"/>
              <a:ext cx="6350" cy="93662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57" name="直線コネクタ 56"/>
            <p:cNvCxnSpPr>
              <a:stCxn id="36" idx="4"/>
              <a:endCxn id="39" idx="0"/>
            </p:cNvCxnSpPr>
            <p:nvPr/>
          </p:nvCxnSpPr>
          <p:spPr bwMode="auto">
            <a:xfrm>
              <a:off x="8315264" y="650517"/>
              <a:ext cx="0" cy="93821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58" name="テキスト ボックス 57"/>
            <p:cNvSpPr txBox="1"/>
            <p:nvPr/>
          </p:nvSpPr>
          <p:spPr>
            <a:xfrm>
              <a:off x="7378984" y="92765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8241827" y="927763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3</a:t>
              </a: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7728924" y="231690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3</a:t>
              </a:r>
              <a:endParaRPr kumimoji="1"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</p:grpSp>
      <p:sp>
        <p:nvSpPr>
          <p:cNvPr id="63" name="テキスト ボックス 62"/>
          <p:cNvSpPr txBox="1"/>
          <p:nvPr/>
        </p:nvSpPr>
        <p:spPr>
          <a:xfrm>
            <a:off x="6804248" y="2734965"/>
            <a:ext cx="410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33CC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</a:t>
            </a:r>
            <a:endParaRPr kumimoji="1" lang="ja-JP" altLang="en-US" sz="2400" dirty="0">
              <a:solidFill>
                <a:srgbClr val="FF33CC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827584" y="4253026"/>
            <a:ext cx="2076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さも</a:t>
            </a:r>
            <a:r>
              <a:rPr lang="ja-JP" altLang="en-US" sz="2000" dirty="0" err="1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なく</a:t>
            </a:r>
            <a:r>
              <a:rPr lang="ja-JP" altLang="en-US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ば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endParaRPr kumimoji="1" lang="en-US" altLang="ja-JP" sz="20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271655" y="4613066"/>
            <a:ext cx="71994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</a:t>
            </a:r>
            <a:r>
              <a:rPr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∪</a:t>
            </a:r>
            <a:r>
              <a:rPr lang="en-US" altLang="ja-JP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{e*} </a:t>
            </a:r>
            <a:r>
              <a:rPr lang="ja-JP" altLang="en-US" sz="2000" dirty="0" err="1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は閉</a:t>
            </a:r>
            <a:r>
              <a:rPr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路 </a:t>
            </a:r>
            <a:r>
              <a:rPr lang="en-US" altLang="ja-JP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C </a:t>
            </a:r>
            <a:r>
              <a:rPr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を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含む</a:t>
            </a:r>
            <a:r>
              <a:rPr lang="en-US" altLang="ja-JP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(F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は 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e*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の両端点間に道をもつ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</a:t>
            </a:r>
            <a:endParaRPr lang="en-US" altLang="ja-JP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271654" y="4941168"/>
            <a:ext cx="5630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C </a:t>
            </a:r>
            <a:r>
              <a:rPr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は </a:t>
            </a:r>
            <a:r>
              <a:rPr lang="en-US" altLang="ja-JP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 </a:t>
            </a:r>
            <a:r>
              <a:rPr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と </a:t>
            </a:r>
            <a:r>
              <a:rPr lang="en-US" altLang="ja-JP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V-U </a:t>
            </a:r>
            <a:r>
              <a:rPr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を繋ぐ </a:t>
            </a:r>
            <a:r>
              <a:rPr lang="en-US" altLang="ja-JP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e* </a:t>
            </a:r>
            <a:r>
              <a:rPr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以外の辺 </a:t>
            </a:r>
            <a:r>
              <a:rPr lang="en-US" altLang="ja-JP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 </a:t>
            </a:r>
            <a:r>
              <a:rPr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を含む</a:t>
            </a:r>
            <a:endParaRPr lang="en-US" altLang="ja-JP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270142" y="5261138"/>
            <a:ext cx="5187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アルゴリズムのルールから </a:t>
            </a:r>
            <a:r>
              <a:rPr lang="en-US" altLang="ja-JP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w(e*) ≤ w(f)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/>
              <p:cNvSpPr txBox="1"/>
              <p:nvPr/>
            </p:nvSpPr>
            <p:spPr>
              <a:xfrm>
                <a:off x="1270142" y="5610668"/>
                <a:ext cx="783368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ja-JP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メイリオ"/>
                        <a:sym typeface="Wingdings" panose="05000000000000000000" pitchFamily="2" charset="2"/>
                      </a:rPr>
                      <m:t>𝐻</m:t>
                    </m:r>
                    <m:r>
                      <a:rPr lang="en-US" altLang="ja-JP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en-US" altLang="ja-JP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altLang="ja-JP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ja-JP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altLang="ja-JP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∖</m:t>
                    </m:r>
                    <m:d>
                      <m:dPr>
                        <m:begChr m:val="{"/>
                        <m:endChr m:val="}"/>
                        <m:ctrlPr>
                          <a:rPr lang="en-US" altLang="ja-JP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ja-JP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𝑓</m:t>
                        </m:r>
                      </m:e>
                    </m:d>
                  </m:oMath>
                </a14:m>
                <a:r>
                  <a:rPr lang="ja-JP" altLang="en-US" sz="20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 も全域木で，</a:t>
                </a:r>
                <a:r>
                  <a:rPr lang="en-US" altLang="ja-JP" sz="20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H </a:t>
                </a:r>
                <a:r>
                  <a:rPr lang="ja-JP" altLang="en-US" sz="20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は最小全域木なので </a:t>
                </a:r>
                <a:r>
                  <a:rPr lang="en-US" altLang="ja-JP" sz="20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w(f) ≤ w(e*)</a:t>
                </a:r>
              </a:p>
            </p:txBody>
          </p:sp>
        </mc:Choice>
        <mc:Fallback xmlns="">
          <p:sp>
            <p:nvSpPr>
              <p:cNvPr id="68" name="テキスト ボックス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0142" y="5610668"/>
                <a:ext cx="7833683" cy="400110"/>
              </a:xfrm>
              <a:prstGeom prst="rect">
                <a:avLst/>
              </a:prstGeom>
              <a:blipFill rotWithShape="0">
                <a:blip r:embed="rId2"/>
                <a:stretch>
                  <a:fillRect l="-700" t="-13636" b="-257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/>
              <p:cNvSpPr txBox="1"/>
              <p:nvPr/>
            </p:nvSpPr>
            <p:spPr>
              <a:xfrm>
                <a:off x="1270142" y="5909210"/>
                <a:ext cx="638777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altLang="ja-JP" sz="20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w(e*) = w(f) </a:t>
                </a:r>
                <a:r>
                  <a:rPr lang="ja-JP" altLang="en-US" sz="20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なので，</a:t>
                </a:r>
                <a:r>
                  <a:rPr lang="en-US" altLang="ja-JP" sz="2000" dirty="0">
                    <a:solidFill>
                      <a:srgbClr val="000000"/>
                    </a:solidFill>
                    <a:ea typeface="メイリオ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メイリオ"/>
                        <a:sym typeface="Wingdings" panose="05000000000000000000" pitchFamily="2" charset="2"/>
                      </a:rPr>
                      <m:t>𝐻</m:t>
                    </m:r>
                    <m:r>
                      <a:rPr lang="en-US" altLang="ja-JP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en-US" altLang="ja-JP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altLang="ja-JP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ja-JP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altLang="ja-JP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∖</m:t>
                    </m:r>
                    <m:d>
                      <m:dPr>
                        <m:begChr m:val="{"/>
                        <m:endChr m:val="}"/>
                        <m:ctrlPr>
                          <a:rPr lang="en-US" altLang="ja-JP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ja-JP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𝑓</m:t>
                        </m:r>
                      </m:e>
                    </m:d>
                  </m:oMath>
                </a14:m>
                <a:r>
                  <a:rPr lang="ja-JP" altLang="en-US" sz="20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 も最小全域木</a:t>
                </a:r>
                <a:endParaRPr lang="en-US" altLang="ja-JP" sz="20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69" name="テキスト ボックス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0142" y="5909210"/>
                <a:ext cx="6387774" cy="400110"/>
              </a:xfrm>
              <a:prstGeom prst="rect">
                <a:avLst/>
              </a:prstGeom>
              <a:blipFill rotWithShape="0">
                <a:blip r:embed="rId3"/>
                <a:stretch>
                  <a:fillRect l="-859" t="-13636" r="-286" b="-257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/>
              <p:cNvSpPr txBox="1"/>
              <p:nvPr/>
            </p:nvSpPr>
            <p:spPr>
              <a:xfrm>
                <a:off x="1270060" y="6269250"/>
                <a:ext cx="645991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altLang="ja-JP" sz="20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F</a:t>
                </a:r>
                <a:r>
                  <a:rPr lang="ja-JP" altLang="en-US" sz="20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∪</a:t>
                </a:r>
                <a:r>
                  <a:rPr lang="en-US" altLang="ja-JP" sz="20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{e*} </a:t>
                </a:r>
                <a:r>
                  <a:rPr lang="ja-JP" altLang="en-US" sz="20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⊆ </a:t>
                </a:r>
                <a14:m>
                  <m:oMath xmlns:m="http://schemas.openxmlformats.org/officeDocument/2006/math">
                    <m:r>
                      <a:rPr lang="en-US" altLang="ja-JP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メイリオ"/>
                        <a:sym typeface="Wingdings" panose="05000000000000000000" pitchFamily="2" charset="2"/>
                      </a:rPr>
                      <m:t>𝐻</m:t>
                    </m:r>
                    <m:r>
                      <a:rPr lang="en-US" altLang="ja-JP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en-US" altLang="ja-JP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altLang="ja-JP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ja-JP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altLang="ja-JP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∖</m:t>
                    </m:r>
                    <m:d>
                      <m:dPr>
                        <m:begChr m:val="{"/>
                        <m:endChr m:val="}"/>
                        <m:ctrlPr>
                          <a:rPr lang="en-US" altLang="ja-JP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ja-JP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𝑓</m:t>
                        </m:r>
                      </m:e>
                    </m:d>
                  </m:oMath>
                </a14:m>
                <a:r>
                  <a:rPr lang="en-US" altLang="ja-JP" sz="20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 </a:t>
                </a:r>
                <a:r>
                  <a:rPr lang="ja-JP" altLang="en-US" sz="20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なので，</a:t>
                </a:r>
                <a:r>
                  <a:rPr lang="en-US" altLang="ja-JP" sz="20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|F| = k </a:t>
                </a:r>
                <a:r>
                  <a:rPr lang="ja-JP" altLang="en-US" sz="20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でも成立</a:t>
                </a:r>
                <a:endParaRPr lang="en-US" altLang="ja-JP" sz="20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70" name="テキスト ボックス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0060" y="6269250"/>
                <a:ext cx="6459910" cy="400110"/>
              </a:xfrm>
              <a:prstGeom prst="rect">
                <a:avLst/>
              </a:prstGeom>
              <a:blipFill rotWithShape="0">
                <a:blip r:embed="rId4"/>
                <a:stretch>
                  <a:fillRect l="-849" t="-16667" r="-189" b="-2727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/>
          <p:cNvSpPr txBox="1"/>
          <p:nvPr/>
        </p:nvSpPr>
        <p:spPr>
          <a:xfrm>
            <a:off x="7668344" y="6341258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【</a:t>
            </a:r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証明終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】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1453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31" grpId="0"/>
      <p:bldP spid="32" grpId="0" animBg="1"/>
      <p:bldP spid="33" grpId="0"/>
      <p:bldP spid="34" grpId="0"/>
      <p:bldP spid="63" grpId="0"/>
      <p:bldP spid="62" grpId="0"/>
      <p:bldP spid="64" grpId="0"/>
      <p:bldP spid="66" grpId="0"/>
      <p:bldP spid="67" grpId="0"/>
      <p:bldP spid="68" grpId="0"/>
      <p:bldP spid="69" grpId="0"/>
      <p:bldP spid="70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Prim </a:t>
            </a:r>
            <a:r>
              <a:rPr kumimoji="1" lang="ja-JP" altLang="en-US" dirty="0" smtClean="0"/>
              <a:t>のアルゴリズムの計算時間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15</a:t>
            </a:fld>
            <a:endParaRPr lang="en-US" alt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777479"/>
            <a:ext cx="6005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初期化</a:t>
            </a:r>
            <a:r>
              <a:rPr kumimoji="1" lang="en-US" altLang="ja-JP" sz="2400" b="1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頂点 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r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∈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V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を指定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lang="en-US" altLang="ja-JP" sz="24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:= {r}, </a:t>
            </a:r>
            <a:r>
              <a:rPr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:= Ø 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536" y="1314634"/>
            <a:ext cx="84257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反復</a:t>
            </a:r>
            <a:r>
              <a:rPr kumimoji="1" lang="en-US" altLang="ja-JP" sz="2400" b="1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kumimoji="1" lang="en-US" altLang="ja-JP" sz="24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= V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でなければ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以下を実行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e=</a:t>
            </a:r>
            <a:r>
              <a:rPr lang="en-US" altLang="ja-JP" sz="24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uv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 min{w(e) : e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∈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E, u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∈</a:t>
            </a:r>
            <a:r>
              <a:rPr lang="en-US" altLang="ja-JP" sz="24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v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∈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V</a:t>
            </a:r>
            <a:r>
              <a:rPr lang="ja-JP" altLang="en-US" sz="24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ー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 } 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を達成する辺</a:t>
            </a:r>
            <a:endParaRPr lang="en-US" altLang="ja-JP" sz="10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ja-JP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 := F</a:t>
            </a:r>
            <a:r>
              <a:rPr lang="ja-JP" altLang="en-US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∪</a:t>
            </a:r>
            <a:r>
              <a:rPr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{e}</a:t>
            </a:r>
            <a:r>
              <a:rPr lang="en-US" altLang="ja-JP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,</a:t>
            </a:r>
            <a:r>
              <a:rPr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en-US" altLang="ja-JP" sz="24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 := U</a:t>
            </a:r>
            <a:r>
              <a:rPr lang="ja-JP" altLang="en-US" sz="24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∪</a:t>
            </a:r>
            <a:r>
              <a:rPr lang="en-US" altLang="ja-JP" sz="24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{v}</a:t>
            </a:r>
          </a:p>
        </p:txBody>
      </p:sp>
      <p:sp>
        <p:nvSpPr>
          <p:cNvPr id="6" name="正方形/長方形 5"/>
          <p:cNvSpPr/>
          <p:nvPr/>
        </p:nvSpPr>
        <p:spPr bwMode="auto">
          <a:xfrm>
            <a:off x="395536" y="764704"/>
            <a:ext cx="8352928" cy="1775909"/>
          </a:xfrm>
          <a:prstGeom prst="rect">
            <a:avLst/>
          </a:prstGeom>
          <a:noFill/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latin typeface="+mn-lt"/>
              <a:ea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2852936"/>
            <a:ext cx="3712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反復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 n – 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 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回</a:t>
            </a:r>
            <a:endParaRPr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各反復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の手間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 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高々 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m 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04248" y="2636912"/>
            <a:ext cx="12153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n = |V|</a:t>
            </a:r>
          </a:p>
          <a:p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m = |E|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71600" y="3717032"/>
            <a:ext cx="5405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 nm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に比例する時間でおさえられる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9512" y="4365104"/>
            <a:ext cx="7103227" cy="83099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Prim 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のアルゴリズムは多項式時間アルゴリズム</a:t>
            </a:r>
            <a:endParaRPr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最小全域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木</a:t>
            </a:r>
            <a:r>
              <a: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問題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はクラス 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P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に属する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0303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Kruskal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のアルゴリズム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16</a:t>
            </a:fld>
            <a:endParaRPr lang="en-US" alt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777479"/>
            <a:ext cx="88088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初期化</a:t>
            </a:r>
            <a:r>
              <a:rPr kumimoji="1" lang="en-US" altLang="ja-JP" sz="2400" b="1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辺を重みの小さい順にソート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 </a:t>
            </a:r>
            <a:r>
              <a:rPr kumimoji="1" lang="en-US" altLang="ja-JP" sz="2400" dirty="0" smtClean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w(e</a:t>
            </a:r>
            <a:r>
              <a:rPr kumimoji="1" lang="en-US" altLang="ja-JP" sz="2400" baseline="-25000" dirty="0" smtClean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r>
              <a:rPr kumimoji="1" lang="en-US" altLang="ja-JP" sz="2400" dirty="0" smtClean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</a:t>
            </a:r>
            <a:r>
              <a:rPr lang="en-US" altLang="ja-JP" sz="2400" dirty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≤ </a:t>
            </a:r>
            <a:r>
              <a:rPr lang="en-US" altLang="ja-JP" sz="2400" dirty="0" smtClean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w(e</a:t>
            </a:r>
            <a:r>
              <a:rPr lang="en-US" altLang="ja-JP" sz="2400" baseline="-25000" dirty="0" smtClean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2</a:t>
            </a:r>
            <a:r>
              <a:rPr lang="en-US" altLang="ja-JP" sz="2400" dirty="0" smtClean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</a:t>
            </a:r>
            <a:r>
              <a:rPr lang="en-US" altLang="ja-JP" sz="2400" dirty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≤ </a:t>
            </a:r>
            <a:r>
              <a:rPr lang="en-US" altLang="ja-JP" sz="2400" dirty="0" smtClean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… ≤ w(</a:t>
            </a:r>
            <a:r>
              <a:rPr lang="en-US" altLang="ja-JP" sz="2400" dirty="0" err="1" smtClean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e</a:t>
            </a:r>
            <a:r>
              <a:rPr lang="en-US" altLang="ja-JP" sz="2400" baseline="-25000" dirty="0" err="1" smtClean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m</a:t>
            </a:r>
            <a:r>
              <a:rPr lang="en-US" altLang="ja-JP" sz="2400" dirty="0" smtClean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</a:t>
            </a:r>
          </a:p>
          <a:p>
            <a:r>
              <a:rPr lang="en-US" altLang="ja-JP" sz="24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            </a:t>
            </a:r>
            <a:r>
              <a:rPr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:= Ø, </a:t>
            </a:r>
            <a:r>
              <a:rPr lang="en-US" altLang="ja-JP" sz="2400" dirty="0" err="1" smtClean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i</a:t>
            </a:r>
            <a:r>
              <a:rPr lang="en-US" altLang="ja-JP" sz="2400" dirty="0" smtClean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= 0</a:t>
            </a:r>
            <a:endParaRPr kumimoji="1" lang="ja-JP" altLang="en-US" sz="2400" dirty="0">
              <a:solidFill>
                <a:srgbClr val="00B05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7504" y="1580599"/>
            <a:ext cx="73388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反復</a:t>
            </a:r>
            <a:r>
              <a:rPr kumimoji="1" lang="en-US" altLang="ja-JP" sz="2400" b="1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|F| = n - 1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でなければ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以下を実行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ja-JP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</a:t>
            </a:r>
            <a:r>
              <a:rPr lang="ja-JP" altLang="en-US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∪</a:t>
            </a:r>
            <a:r>
              <a:rPr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{</a:t>
            </a:r>
            <a:r>
              <a:rPr lang="en-US" altLang="ja-JP" sz="2400" dirty="0" err="1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e</a:t>
            </a:r>
            <a:r>
              <a:rPr lang="en-US" altLang="ja-JP" sz="2400" baseline="-25000" dirty="0" err="1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}</a:t>
            </a:r>
            <a:r>
              <a:rPr lang="en-US" altLang="ja-JP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ja-JP" altLang="en-US" sz="2400" dirty="0" err="1" smtClean="0">
                <a:latin typeface="Comic Sans MS"/>
                <a:ea typeface="メイリオ"/>
                <a:sym typeface="Wingdings" panose="05000000000000000000" pitchFamily="2" charset="2"/>
              </a:rPr>
              <a:t>が閉</a:t>
            </a:r>
            <a:r>
              <a:rPr lang="ja-JP" altLang="en-US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路を含まないならば </a:t>
            </a:r>
            <a:r>
              <a:rPr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 := F</a:t>
            </a:r>
            <a:r>
              <a:rPr lang="ja-JP" altLang="en-US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∪</a:t>
            </a:r>
            <a:r>
              <a:rPr lang="en-US" altLang="ja-JP" sz="2400" dirty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{</a:t>
            </a:r>
            <a:r>
              <a:rPr lang="en-US" altLang="ja-JP" sz="2400" dirty="0" err="1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e</a:t>
            </a:r>
            <a:r>
              <a:rPr lang="en-US" altLang="ja-JP" sz="2400" baseline="-25000" dirty="0" err="1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}</a:t>
            </a:r>
            <a:endParaRPr lang="en-US" altLang="ja-JP" sz="2400" dirty="0" smtClean="0"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ja-JP" sz="2400" dirty="0" err="1" smtClean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i</a:t>
            </a:r>
            <a:r>
              <a:rPr lang="en-US" altLang="ja-JP" sz="2400" dirty="0" smtClean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:= i+1</a:t>
            </a:r>
          </a:p>
        </p:txBody>
      </p:sp>
      <p:sp>
        <p:nvSpPr>
          <p:cNvPr id="6" name="正方形/長方形 5"/>
          <p:cNvSpPr/>
          <p:nvPr/>
        </p:nvSpPr>
        <p:spPr bwMode="auto">
          <a:xfrm>
            <a:off x="107504" y="739054"/>
            <a:ext cx="8748464" cy="1985429"/>
          </a:xfrm>
          <a:prstGeom prst="rect">
            <a:avLst/>
          </a:prstGeom>
          <a:noFill/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latin typeface="+mn-lt"/>
              <a:ea typeface="+mn-ea"/>
            </a:endParaRPr>
          </a:p>
        </p:txBody>
      </p:sp>
      <p:sp>
        <p:nvSpPr>
          <p:cNvPr id="7" name="Oval 58"/>
          <p:cNvSpPr>
            <a:spLocks noChangeArrowheads="1"/>
          </p:cNvSpPr>
          <p:nvPr/>
        </p:nvSpPr>
        <p:spPr bwMode="auto">
          <a:xfrm>
            <a:off x="462596" y="3761209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8" name="Oval 59"/>
          <p:cNvSpPr>
            <a:spLocks noChangeArrowheads="1"/>
          </p:cNvSpPr>
          <p:nvPr/>
        </p:nvSpPr>
        <p:spPr bwMode="auto">
          <a:xfrm>
            <a:off x="1618296" y="3183359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9" name="Oval 60"/>
          <p:cNvSpPr>
            <a:spLocks noChangeArrowheads="1"/>
          </p:cNvSpPr>
          <p:nvPr/>
        </p:nvSpPr>
        <p:spPr bwMode="auto">
          <a:xfrm>
            <a:off x="902334" y="3184946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10" name="Oval 61"/>
          <p:cNvSpPr>
            <a:spLocks noChangeArrowheads="1"/>
          </p:cNvSpPr>
          <p:nvPr/>
        </p:nvSpPr>
        <p:spPr bwMode="auto">
          <a:xfrm>
            <a:off x="895984" y="4266034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11" name="Oval 63"/>
          <p:cNvSpPr>
            <a:spLocks noChangeArrowheads="1"/>
          </p:cNvSpPr>
          <p:nvPr/>
        </p:nvSpPr>
        <p:spPr bwMode="auto">
          <a:xfrm>
            <a:off x="1618296" y="4266034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cxnSp>
        <p:nvCxnSpPr>
          <p:cNvPr id="12" name="AutoShape 64"/>
          <p:cNvCxnSpPr>
            <a:cxnSpLocks noChangeShapeType="1"/>
            <a:stCxn id="9" idx="3"/>
            <a:endCxn id="7" idx="7"/>
          </p:cNvCxnSpPr>
          <p:nvPr/>
        </p:nvCxnSpPr>
        <p:spPr bwMode="auto">
          <a:xfrm rot="5400000">
            <a:off x="517365" y="3376240"/>
            <a:ext cx="474662" cy="336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65"/>
          <p:cNvCxnSpPr>
            <a:cxnSpLocks noChangeShapeType="1"/>
            <a:stCxn id="7" idx="5"/>
            <a:endCxn id="10" idx="1"/>
          </p:cNvCxnSpPr>
          <p:nvPr/>
        </p:nvCxnSpPr>
        <p:spPr bwMode="auto">
          <a:xfrm>
            <a:off x="586421" y="3885034"/>
            <a:ext cx="330200" cy="4016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68"/>
          <p:cNvCxnSpPr>
            <a:cxnSpLocks noChangeShapeType="1"/>
            <a:stCxn id="9" idx="6"/>
            <a:endCxn id="8" idx="2"/>
          </p:cNvCxnSpPr>
          <p:nvPr/>
        </p:nvCxnSpPr>
        <p:spPr bwMode="auto">
          <a:xfrm flipV="1">
            <a:off x="1046796" y="3254796"/>
            <a:ext cx="571500" cy="1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71"/>
          <p:cNvCxnSpPr>
            <a:cxnSpLocks noChangeShapeType="1"/>
            <a:stCxn id="10" idx="6"/>
            <a:endCxn id="11" idx="2"/>
          </p:cNvCxnSpPr>
          <p:nvPr/>
        </p:nvCxnSpPr>
        <p:spPr bwMode="auto">
          <a:xfrm>
            <a:off x="1040446" y="4337471"/>
            <a:ext cx="577850" cy="1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63"/>
          <p:cNvSpPr>
            <a:spLocks noChangeArrowheads="1"/>
          </p:cNvSpPr>
          <p:nvPr/>
        </p:nvSpPr>
        <p:spPr bwMode="auto">
          <a:xfrm>
            <a:off x="2046921" y="3759423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cxnSp>
        <p:nvCxnSpPr>
          <p:cNvPr id="17" name="AutoShape 71"/>
          <p:cNvCxnSpPr>
            <a:cxnSpLocks noChangeShapeType="1"/>
            <a:stCxn id="11" idx="6"/>
            <a:endCxn id="16" idx="3"/>
          </p:cNvCxnSpPr>
          <p:nvPr/>
        </p:nvCxnSpPr>
        <p:spPr bwMode="auto">
          <a:xfrm flipV="1">
            <a:off x="1762759" y="3882730"/>
            <a:ext cx="305318" cy="45553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直線コネクタ 17"/>
          <p:cNvCxnSpPr>
            <a:stCxn id="8" idx="5"/>
            <a:endCxn id="16" idx="1"/>
          </p:cNvCxnSpPr>
          <p:nvPr/>
        </p:nvCxnSpPr>
        <p:spPr bwMode="auto">
          <a:xfrm>
            <a:off x="1741603" y="3306665"/>
            <a:ext cx="326474" cy="47391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3" name="AutoShape 68"/>
          <p:cNvCxnSpPr>
            <a:cxnSpLocks noChangeShapeType="1"/>
            <a:stCxn id="9" idx="5"/>
            <a:endCxn id="11" idx="2"/>
          </p:cNvCxnSpPr>
          <p:nvPr/>
        </p:nvCxnSpPr>
        <p:spPr bwMode="auto">
          <a:xfrm>
            <a:off x="1025640" y="3308253"/>
            <a:ext cx="592656" cy="10300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68"/>
          <p:cNvCxnSpPr>
            <a:cxnSpLocks noChangeShapeType="1"/>
            <a:stCxn id="8" idx="3"/>
            <a:endCxn id="10" idx="7"/>
          </p:cNvCxnSpPr>
          <p:nvPr/>
        </p:nvCxnSpPr>
        <p:spPr bwMode="auto">
          <a:xfrm flipH="1">
            <a:off x="1019290" y="3306665"/>
            <a:ext cx="620162" cy="9805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テキスト ボックス 28"/>
          <p:cNvSpPr txBox="1"/>
          <p:nvPr/>
        </p:nvSpPr>
        <p:spPr>
          <a:xfrm>
            <a:off x="494865" y="3277021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78266" y="400506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126338" y="292494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3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163752" y="426603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3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074170" y="3882725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4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072610" y="32849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4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800463" y="3203295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3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853976" y="397821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2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cxnSp>
        <p:nvCxnSpPr>
          <p:cNvPr id="38" name="直線コネクタ 37"/>
          <p:cNvCxnSpPr>
            <a:stCxn id="9" idx="4"/>
            <a:endCxn id="10" idx="0"/>
          </p:cNvCxnSpPr>
          <p:nvPr/>
        </p:nvCxnSpPr>
        <p:spPr bwMode="auto">
          <a:xfrm flipH="1">
            <a:off x="968215" y="3329409"/>
            <a:ext cx="6350" cy="93662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40" name="直線コネクタ 39"/>
          <p:cNvCxnSpPr>
            <a:stCxn id="8" idx="4"/>
            <a:endCxn id="11" idx="0"/>
          </p:cNvCxnSpPr>
          <p:nvPr/>
        </p:nvCxnSpPr>
        <p:spPr bwMode="auto">
          <a:xfrm>
            <a:off x="1690528" y="3327821"/>
            <a:ext cx="0" cy="93821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43" name="テキスト ボックス 42"/>
          <p:cNvSpPr txBox="1"/>
          <p:nvPr/>
        </p:nvSpPr>
        <p:spPr>
          <a:xfrm>
            <a:off x="754248" y="360495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617091" y="3605067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3</a:t>
            </a:r>
          </a:p>
        </p:txBody>
      </p:sp>
      <p:grpSp>
        <p:nvGrpSpPr>
          <p:cNvPr id="99" name="グループ化 98"/>
          <p:cNvGrpSpPr/>
          <p:nvPr/>
        </p:nvGrpSpPr>
        <p:grpSpPr>
          <a:xfrm>
            <a:off x="2622836" y="3178445"/>
            <a:ext cx="1728788" cy="1227137"/>
            <a:chOff x="2622836" y="2818405"/>
            <a:chExt cx="1728788" cy="1227137"/>
          </a:xfrm>
          <a:solidFill>
            <a:schemeClr val="accent5"/>
          </a:solidFill>
        </p:grpSpPr>
        <p:sp>
          <p:nvSpPr>
            <p:cNvPr id="45" name="Oval 58"/>
            <p:cNvSpPr>
              <a:spLocks noChangeArrowheads="1"/>
            </p:cNvSpPr>
            <p:nvPr/>
          </p:nvSpPr>
          <p:spPr bwMode="auto">
            <a:xfrm>
              <a:off x="2622836" y="3396255"/>
              <a:ext cx="144463" cy="14446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46" name="Oval 59"/>
            <p:cNvSpPr>
              <a:spLocks noChangeArrowheads="1"/>
            </p:cNvSpPr>
            <p:nvPr/>
          </p:nvSpPr>
          <p:spPr bwMode="auto">
            <a:xfrm>
              <a:off x="3778536" y="2818405"/>
              <a:ext cx="144463" cy="14446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47" name="Oval 60"/>
            <p:cNvSpPr>
              <a:spLocks noChangeArrowheads="1"/>
            </p:cNvSpPr>
            <p:nvPr/>
          </p:nvSpPr>
          <p:spPr bwMode="auto">
            <a:xfrm>
              <a:off x="3062574" y="2819992"/>
              <a:ext cx="144462" cy="144463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48" name="Oval 61"/>
            <p:cNvSpPr>
              <a:spLocks noChangeArrowheads="1"/>
            </p:cNvSpPr>
            <p:nvPr/>
          </p:nvSpPr>
          <p:spPr bwMode="auto">
            <a:xfrm>
              <a:off x="3056224" y="3901080"/>
              <a:ext cx="144462" cy="14446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49" name="Oval 63"/>
            <p:cNvSpPr>
              <a:spLocks noChangeArrowheads="1"/>
            </p:cNvSpPr>
            <p:nvPr/>
          </p:nvSpPr>
          <p:spPr bwMode="auto">
            <a:xfrm>
              <a:off x="3778536" y="3901080"/>
              <a:ext cx="144463" cy="14446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50" name="AutoShape 64"/>
            <p:cNvCxnSpPr>
              <a:cxnSpLocks noChangeShapeType="1"/>
              <a:stCxn id="47" idx="3"/>
              <a:endCxn id="45" idx="7"/>
            </p:cNvCxnSpPr>
            <p:nvPr/>
          </p:nvCxnSpPr>
          <p:spPr bwMode="auto">
            <a:xfrm rot="5400000">
              <a:off x="2677605" y="3011286"/>
              <a:ext cx="474662" cy="336550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51" name="AutoShape 65"/>
            <p:cNvCxnSpPr>
              <a:cxnSpLocks noChangeShapeType="1"/>
              <a:stCxn id="45" idx="5"/>
              <a:endCxn id="48" idx="1"/>
            </p:cNvCxnSpPr>
            <p:nvPr/>
          </p:nvCxnSpPr>
          <p:spPr bwMode="auto">
            <a:xfrm>
              <a:off x="2746661" y="3520080"/>
              <a:ext cx="330200" cy="401637"/>
            </a:xfrm>
            <a:prstGeom prst="straightConnector1">
              <a:avLst/>
            </a:prstGeom>
            <a:grpFill/>
            <a:ln w="38100">
              <a:solidFill>
                <a:srgbClr val="FF0000"/>
              </a:solidFill>
              <a:round/>
              <a:headEnd/>
              <a:tailEnd/>
            </a:ln>
            <a:extLst/>
          </p:spPr>
        </p:cxnSp>
        <p:cxnSp>
          <p:nvCxnSpPr>
            <p:cNvPr id="52" name="AutoShape 68"/>
            <p:cNvCxnSpPr>
              <a:cxnSpLocks noChangeShapeType="1"/>
              <a:stCxn id="47" idx="6"/>
              <a:endCxn id="46" idx="2"/>
            </p:cNvCxnSpPr>
            <p:nvPr/>
          </p:nvCxnSpPr>
          <p:spPr bwMode="auto">
            <a:xfrm flipV="1">
              <a:off x="3207036" y="2889842"/>
              <a:ext cx="571500" cy="1588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53" name="AutoShape 71"/>
            <p:cNvCxnSpPr>
              <a:cxnSpLocks noChangeShapeType="1"/>
              <a:stCxn id="48" idx="6"/>
              <a:endCxn id="49" idx="2"/>
            </p:cNvCxnSpPr>
            <p:nvPr/>
          </p:nvCxnSpPr>
          <p:spPr bwMode="auto">
            <a:xfrm>
              <a:off x="3200686" y="3972517"/>
              <a:ext cx="577850" cy="1588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sp>
          <p:nvSpPr>
            <p:cNvPr id="54" name="Oval 63"/>
            <p:cNvSpPr>
              <a:spLocks noChangeArrowheads="1"/>
            </p:cNvSpPr>
            <p:nvPr/>
          </p:nvSpPr>
          <p:spPr bwMode="auto">
            <a:xfrm>
              <a:off x="4207161" y="3394469"/>
              <a:ext cx="144463" cy="144463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55" name="AutoShape 71"/>
            <p:cNvCxnSpPr>
              <a:cxnSpLocks noChangeShapeType="1"/>
              <a:stCxn id="49" idx="6"/>
              <a:endCxn id="54" idx="3"/>
            </p:cNvCxnSpPr>
            <p:nvPr/>
          </p:nvCxnSpPr>
          <p:spPr bwMode="auto">
            <a:xfrm flipV="1">
              <a:off x="3922999" y="3517776"/>
              <a:ext cx="305318" cy="455535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56" name="直線コネクタ 55"/>
            <p:cNvCxnSpPr>
              <a:stCxn id="46" idx="5"/>
              <a:endCxn id="54" idx="1"/>
            </p:cNvCxnSpPr>
            <p:nvPr/>
          </p:nvCxnSpPr>
          <p:spPr bwMode="auto">
            <a:xfrm>
              <a:off x="3901843" y="2941711"/>
              <a:ext cx="326474" cy="473914"/>
            </a:xfrm>
            <a:prstGeom prst="line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57" name="AutoShape 68"/>
            <p:cNvCxnSpPr>
              <a:cxnSpLocks noChangeShapeType="1"/>
              <a:stCxn id="47" idx="5"/>
              <a:endCxn id="49" idx="2"/>
            </p:cNvCxnSpPr>
            <p:nvPr/>
          </p:nvCxnSpPr>
          <p:spPr bwMode="auto">
            <a:xfrm>
              <a:off x="3185880" y="2943299"/>
              <a:ext cx="592656" cy="1030012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58" name="AutoShape 68"/>
            <p:cNvCxnSpPr>
              <a:cxnSpLocks noChangeShapeType="1"/>
              <a:stCxn id="46" idx="3"/>
              <a:endCxn id="48" idx="7"/>
            </p:cNvCxnSpPr>
            <p:nvPr/>
          </p:nvCxnSpPr>
          <p:spPr bwMode="auto">
            <a:xfrm flipH="1">
              <a:off x="3179530" y="2941711"/>
              <a:ext cx="620162" cy="980525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66" name="直線コネクタ 65"/>
            <p:cNvCxnSpPr>
              <a:stCxn id="47" idx="4"/>
              <a:endCxn id="48" idx="0"/>
            </p:cNvCxnSpPr>
            <p:nvPr/>
          </p:nvCxnSpPr>
          <p:spPr bwMode="auto">
            <a:xfrm flipH="1">
              <a:off x="3128455" y="2964455"/>
              <a:ext cx="6350" cy="936625"/>
            </a:xfrm>
            <a:prstGeom prst="line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67" name="直線コネクタ 66"/>
            <p:cNvCxnSpPr>
              <a:stCxn id="46" idx="4"/>
              <a:endCxn id="49" idx="0"/>
            </p:cNvCxnSpPr>
            <p:nvPr/>
          </p:nvCxnSpPr>
          <p:spPr bwMode="auto">
            <a:xfrm>
              <a:off x="3850768" y="2962867"/>
              <a:ext cx="0" cy="938213"/>
            </a:xfrm>
            <a:prstGeom prst="line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grpSp>
        <p:nvGrpSpPr>
          <p:cNvPr id="21" name="グループ化 20"/>
          <p:cNvGrpSpPr/>
          <p:nvPr/>
        </p:nvGrpSpPr>
        <p:grpSpPr>
          <a:xfrm>
            <a:off x="251520" y="2852936"/>
            <a:ext cx="2160240" cy="1948048"/>
            <a:chOff x="251520" y="2852936"/>
            <a:chExt cx="2160240" cy="1948048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251520" y="4181018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>
                  <a:solidFill>
                    <a:srgbClr val="00B05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①</a:t>
              </a:r>
              <a:endParaRPr kumimoji="1" lang="ja-JP" altLang="en-US" dirty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68" name="テキスト ボックス 167"/>
            <p:cNvSpPr txBox="1"/>
            <p:nvPr/>
          </p:nvSpPr>
          <p:spPr>
            <a:xfrm>
              <a:off x="251520" y="3284984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00B05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②</a:t>
              </a:r>
              <a:endParaRPr kumimoji="1" lang="ja-JP" altLang="en-US" dirty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69" name="テキスト ボックス 168"/>
            <p:cNvSpPr txBox="1"/>
            <p:nvPr/>
          </p:nvSpPr>
          <p:spPr>
            <a:xfrm>
              <a:off x="556102" y="3707740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00B05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③</a:t>
              </a:r>
              <a:endParaRPr kumimoji="1" lang="ja-JP" altLang="en-US" dirty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71" name="テキスト ボックス 170"/>
            <p:cNvSpPr txBox="1"/>
            <p:nvPr/>
          </p:nvSpPr>
          <p:spPr>
            <a:xfrm>
              <a:off x="1996262" y="4139788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00B05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④</a:t>
              </a:r>
              <a:endParaRPr kumimoji="1" lang="ja-JP" altLang="en-US" dirty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72" name="テキスト ボックス 171"/>
            <p:cNvSpPr txBox="1"/>
            <p:nvPr/>
          </p:nvSpPr>
          <p:spPr>
            <a:xfrm>
              <a:off x="1910256" y="3335525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00B05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⑤</a:t>
              </a:r>
              <a:endParaRPr kumimoji="1" lang="ja-JP" altLang="en-US" dirty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73" name="テキスト ボックス 172"/>
            <p:cNvSpPr txBox="1"/>
            <p:nvPr/>
          </p:nvSpPr>
          <p:spPr>
            <a:xfrm>
              <a:off x="1708230" y="3707740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00B05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⑥</a:t>
              </a:r>
              <a:endParaRPr kumimoji="1" lang="ja-JP" altLang="en-US" dirty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74" name="テキスト ボックス 173"/>
            <p:cNvSpPr txBox="1"/>
            <p:nvPr/>
          </p:nvSpPr>
          <p:spPr>
            <a:xfrm>
              <a:off x="1259632" y="2852936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00B05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⑦</a:t>
              </a:r>
              <a:endParaRPr kumimoji="1" lang="ja-JP" altLang="en-US" dirty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75" name="テキスト ボックス 174"/>
            <p:cNvSpPr txBox="1"/>
            <p:nvPr/>
          </p:nvSpPr>
          <p:spPr>
            <a:xfrm>
              <a:off x="1321968" y="4431652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00B05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⑧</a:t>
              </a:r>
              <a:endParaRPr kumimoji="1" lang="ja-JP" altLang="en-US" dirty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76" name="テキスト ボックス 175"/>
            <p:cNvSpPr txBox="1"/>
            <p:nvPr/>
          </p:nvSpPr>
          <p:spPr>
            <a:xfrm>
              <a:off x="1204174" y="3284076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00B05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⑩</a:t>
              </a:r>
              <a:endParaRPr kumimoji="1" lang="ja-JP" altLang="en-US" dirty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77" name="テキスト ボックス 176"/>
            <p:cNvSpPr txBox="1"/>
            <p:nvPr/>
          </p:nvSpPr>
          <p:spPr>
            <a:xfrm>
              <a:off x="1187624" y="4005064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00B05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⑨</a:t>
              </a:r>
              <a:endParaRPr kumimoji="1" lang="ja-JP" altLang="en-US" dirty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</p:grpSp>
      <p:grpSp>
        <p:nvGrpSpPr>
          <p:cNvPr id="178" name="グループ化 177"/>
          <p:cNvGrpSpPr/>
          <p:nvPr/>
        </p:nvGrpSpPr>
        <p:grpSpPr>
          <a:xfrm>
            <a:off x="4859436" y="3178445"/>
            <a:ext cx="1728788" cy="1227137"/>
            <a:chOff x="2622836" y="2818405"/>
            <a:chExt cx="1728788" cy="1227137"/>
          </a:xfrm>
          <a:solidFill>
            <a:schemeClr val="accent5"/>
          </a:solidFill>
        </p:grpSpPr>
        <p:sp>
          <p:nvSpPr>
            <p:cNvPr id="179" name="Oval 58"/>
            <p:cNvSpPr>
              <a:spLocks noChangeArrowheads="1"/>
            </p:cNvSpPr>
            <p:nvPr/>
          </p:nvSpPr>
          <p:spPr bwMode="auto">
            <a:xfrm>
              <a:off x="2622836" y="3396255"/>
              <a:ext cx="144463" cy="14446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80" name="Oval 59"/>
            <p:cNvSpPr>
              <a:spLocks noChangeArrowheads="1"/>
            </p:cNvSpPr>
            <p:nvPr/>
          </p:nvSpPr>
          <p:spPr bwMode="auto">
            <a:xfrm>
              <a:off x="3778536" y="2818405"/>
              <a:ext cx="144463" cy="14446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81" name="Oval 60"/>
            <p:cNvSpPr>
              <a:spLocks noChangeArrowheads="1"/>
            </p:cNvSpPr>
            <p:nvPr/>
          </p:nvSpPr>
          <p:spPr bwMode="auto">
            <a:xfrm>
              <a:off x="3062574" y="2819992"/>
              <a:ext cx="144462" cy="144463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82" name="Oval 61"/>
            <p:cNvSpPr>
              <a:spLocks noChangeArrowheads="1"/>
            </p:cNvSpPr>
            <p:nvPr/>
          </p:nvSpPr>
          <p:spPr bwMode="auto">
            <a:xfrm>
              <a:off x="3056224" y="3901080"/>
              <a:ext cx="144462" cy="14446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83" name="Oval 63"/>
            <p:cNvSpPr>
              <a:spLocks noChangeArrowheads="1"/>
            </p:cNvSpPr>
            <p:nvPr/>
          </p:nvSpPr>
          <p:spPr bwMode="auto">
            <a:xfrm>
              <a:off x="3778536" y="3901080"/>
              <a:ext cx="144463" cy="14446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84" name="AutoShape 64"/>
            <p:cNvCxnSpPr>
              <a:cxnSpLocks noChangeShapeType="1"/>
              <a:stCxn id="181" idx="3"/>
              <a:endCxn id="179" idx="7"/>
            </p:cNvCxnSpPr>
            <p:nvPr/>
          </p:nvCxnSpPr>
          <p:spPr bwMode="auto">
            <a:xfrm rot="5400000">
              <a:off x="2677605" y="3011286"/>
              <a:ext cx="474662" cy="336550"/>
            </a:xfrm>
            <a:prstGeom prst="straightConnector1">
              <a:avLst/>
            </a:prstGeom>
            <a:grpFill/>
            <a:ln w="38100">
              <a:solidFill>
                <a:srgbClr val="FF0000"/>
              </a:solidFill>
              <a:round/>
              <a:headEnd/>
              <a:tailEnd/>
            </a:ln>
            <a:extLst/>
          </p:spPr>
        </p:cxnSp>
        <p:cxnSp>
          <p:nvCxnSpPr>
            <p:cNvPr id="185" name="AutoShape 65"/>
            <p:cNvCxnSpPr>
              <a:cxnSpLocks noChangeShapeType="1"/>
              <a:stCxn id="179" idx="5"/>
              <a:endCxn id="182" idx="1"/>
            </p:cNvCxnSpPr>
            <p:nvPr/>
          </p:nvCxnSpPr>
          <p:spPr bwMode="auto">
            <a:xfrm>
              <a:off x="2746661" y="3520080"/>
              <a:ext cx="330200" cy="401637"/>
            </a:xfrm>
            <a:prstGeom prst="straightConnector1">
              <a:avLst/>
            </a:prstGeom>
            <a:grpFill/>
            <a:ln w="38100">
              <a:solidFill>
                <a:srgbClr val="FF0000"/>
              </a:solidFill>
              <a:round/>
              <a:headEnd/>
              <a:tailEnd/>
            </a:ln>
            <a:extLst/>
          </p:spPr>
        </p:cxnSp>
        <p:cxnSp>
          <p:nvCxnSpPr>
            <p:cNvPr id="186" name="AutoShape 68"/>
            <p:cNvCxnSpPr>
              <a:cxnSpLocks noChangeShapeType="1"/>
              <a:stCxn id="181" idx="6"/>
              <a:endCxn id="180" idx="2"/>
            </p:cNvCxnSpPr>
            <p:nvPr/>
          </p:nvCxnSpPr>
          <p:spPr bwMode="auto">
            <a:xfrm flipV="1">
              <a:off x="3207036" y="2889842"/>
              <a:ext cx="571500" cy="1588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187" name="AutoShape 71"/>
            <p:cNvCxnSpPr>
              <a:cxnSpLocks noChangeShapeType="1"/>
              <a:stCxn id="182" idx="6"/>
              <a:endCxn id="183" idx="2"/>
            </p:cNvCxnSpPr>
            <p:nvPr/>
          </p:nvCxnSpPr>
          <p:spPr bwMode="auto">
            <a:xfrm>
              <a:off x="3200686" y="3972517"/>
              <a:ext cx="577850" cy="1588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sp>
          <p:nvSpPr>
            <p:cNvPr id="188" name="Oval 63"/>
            <p:cNvSpPr>
              <a:spLocks noChangeArrowheads="1"/>
            </p:cNvSpPr>
            <p:nvPr/>
          </p:nvSpPr>
          <p:spPr bwMode="auto">
            <a:xfrm>
              <a:off x="4207161" y="3394469"/>
              <a:ext cx="144463" cy="144463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89" name="AutoShape 71"/>
            <p:cNvCxnSpPr>
              <a:cxnSpLocks noChangeShapeType="1"/>
              <a:stCxn id="183" idx="6"/>
              <a:endCxn id="188" idx="3"/>
            </p:cNvCxnSpPr>
            <p:nvPr/>
          </p:nvCxnSpPr>
          <p:spPr bwMode="auto">
            <a:xfrm flipV="1">
              <a:off x="3922999" y="3517776"/>
              <a:ext cx="305318" cy="455535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190" name="直線コネクタ 189"/>
            <p:cNvCxnSpPr>
              <a:stCxn id="180" idx="5"/>
              <a:endCxn id="188" idx="1"/>
            </p:cNvCxnSpPr>
            <p:nvPr/>
          </p:nvCxnSpPr>
          <p:spPr bwMode="auto">
            <a:xfrm>
              <a:off x="3901843" y="2941711"/>
              <a:ext cx="326474" cy="473914"/>
            </a:xfrm>
            <a:prstGeom prst="line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91" name="AutoShape 68"/>
            <p:cNvCxnSpPr>
              <a:cxnSpLocks noChangeShapeType="1"/>
              <a:stCxn id="181" idx="5"/>
              <a:endCxn id="183" idx="2"/>
            </p:cNvCxnSpPr>
            <p:nvPr/>
          </p:nvCxnSpPr>
          <p:spPr bwMode="auto">
            <a:xfrm>
              <a:off x="3185880" y="2943299"/>
              <a:ext cx="592656" cy="1030012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192" name="AutoShape 68"/>
            <p:cNvCxnSpPr>
              <a:cxnSpLocks noChangeShapeType="1"/>
              <a:stCxn id="180" idx="3"/>
              <a:endCxn id="182" idx="7"/>
            </p:cNvCxnSpPr>
            <p:nvPr/>
          </p:nvCxnSpPr>
          <p:spPr bwMode="auto">
            <a:xfrm flipH="1">
              <a:off x="3179530" y="2941711"/>
              <a:ext cx="620162" cy="980525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193" name="直線コネクタ 192"/>
            <p:cNvCxnSpPr>
              <a:stCxn id="181" idx="4"/>
              <a:endCxn id="182" idx="0"/>
            </p:cNvCxnSpPr>
            <p:nvPr/>
          </p:nvCxnSpPr>
          <p:spPr bwMode="auto">
            <a:xfrm flipH="1">
              <a:off x="3128455" y="2964455"/>
              <a:ext cx="6350" cy="936625"/>
            </a:xfrm>
            <a:prstGeom prst="line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94" name="直線コネクタ 193"/>
            <p:cNvCxnSpPr>
              <a:stCxn id="180" idx="4"/>
              <a:endCxn id="183" idx="0"/>
            </p:cNvCxnSpPr>
            <p:nvPr/>
          </p:nvCxnSpPr>
          <p:spPr bwMode="auto">
            <a:xfrm>
              <a:off x="3850768" y="2962867"/>
              <a:ext cx="0" cy="938213"/>
            </a:xfrm>
            <a:prstGeom prst="line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grpSp>
        <p:nvGrpSpPr>
          <p:cNvPr id="196" name="グループ化 195"/>
          <p:cNvGrpSpPr/>
          <p:nvPr/>
        </p:nvGrpSpPr>
        <p:grpSpPr>
          <a:xfrm>
            <a:off x="7019676" y="3209975"/>
            <a:ext cx="1728788" cy="1227137"/>
            <a:chOff x="2622836" y="2818405"/>
            <a:chExt cx="1728788" cy="1227137"/>
          </a:xfrm>
          <a:solidFill>
            <a:schemeClr val="accent5"/>
          </a:solidFill>
        </p:grpSpPr>
        <p:sp>
          <p:nvSpPr>
            <p:cNvPr id="197" name="Oval 58"/>
            <p:cNvSpPr>
              <a:spLocks noChangeArrowheads="1"/>
            </p:cNvSpPr>
            <p:nvPr/>
          </p:nvSpPr>
          <p:spPr bwMode="auto">
            <a:xfrm>
              <a:off x="2622836" y="3396255"/>
              <a:ext cx="144463" cy="14446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98" name="Oval 59"/>
            <p:cNvSpPr>
              <a:spLocks noChangeArrowheads="1"/>
            </p:cNvSpPr>
            <p:nvPr/>
          </p:nvSpPr>
          <p:spPr bwMode="auto">
            <a:xfrm>
              <a:off x="3778536" y="2818405"/>
              <a:ext cx="144463" cy="14446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99" name="Oval 60"/>
            <p:cNvSpPr>
              <a:spLocks noChangeArrowheads="1"/>
            </p:cNvSpPr>
            <p:nvPr/>
          </p:nvSpPr>
          <p:spPr bwMode="auto">
            <a:xfrm>
              <a:off x="3062574" y="2819992"/>
              <a:ext cx="144462" cy="144463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00" name="Oval 61"/>
            <p:cNvSpPr>
              <a:spLocks noChangeArrowheads="1"/>
            </p:cNvSpPr>
            <p:nvPr/>
          </p:nvSpPr>
          <p:spPr bwMode="auto">
            <a:xfrm>
              <a:off x="3056224" y="3901080"/>
              <a:ext cx="144462" cy="14446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01" name="Oval 63"/>
            <p:cNvSpPr>
              <a:spLocks noChangeArrowheads="1"/>
            </p:cNvSpPr>
            <p:nvPr/>
          </p:nvSpPr>
          <p:spPr bwMode="auto">
            <a:xfrm>
              <a:off x="3778536" y="3901080"/>
              <a:ext cx="144463" cy="14446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202" name="AutoShape 64"/>
            <p:cNvCxnSpPr>
              <a:cxnSpLocks noChangeShapeType="1"/>
              <a:stCxn id="199" idx="3"/>
              <a:endCxn id="197" idx="7"/>
            </p:cNvCxnSpPr>
            <p:nvPr/>
          </p:nvCxnSpPr>
          <p:spPr bwMode="auto">
            <a:xfrm rot="5400000">
              <a:off x="2677605" y="3011286"/>
              <a:ext cx="474662" cy="336550"/>
            </a:xfrm>
            <a:prstGeom prst="straightConnector1">
              <a:avLst/>
            </a:prstGeom>
            <a:grpFill/>
            <a:ln w="38100">
              <a:solidFill>
                <a:srgbClr val="FF0000"/>
              </a:solidFill>
              <a:round/>
              <a:headEnd/>
              <a:tailEnd/>
            </a:ln>
            <a:extLst/>
          </p:spPr>
        </p:cxnSp>
        <p:cxnSp>
          <p:nvCxnSpPr>
            <p:cNvPr id="203" name="AutoShape 65"/>
            <p:cNvCxnSpPr>
              <a:cxnSpLocks noChangeShapeType="1"/>
              <a:stCxn id="197" idx="5"/>
              <a:endCxn id="200" idx="1"/>
            </p:cNvCxnSpPr>
            <p:nvPr/>
          </p:nvCxnSpPr>
          <p:spPr bwMode="auto">
            <a:xfrm>
              <a:off x="2746661" y="3520080"/>
              <a:ext cx="330200" cy="401637"/>
            </a:xfrm>
            <a:prstGeom prst="straightConnector1">
              <a:avLst/>
            </a:prstGeom>
            <a:grpFill/>
            <a:ln w="38100">
              <a:solidFill>
                <a:srgbClr val="FF0000"/>
              </a:solidFill>
              <a:round/>
              <a:headEnd/>
              <a:tailEnd/>
            </a:ln>
            <a:extLst/>
          </p:spPr>
        </p:cxnSp>
        <p:cxnSp>
          <p:nvCxnSpPr>
            <p:cNvPr id="204" name="AutoShape 68"/>
            <p:cNvCxnSpPr>
              <a:cxnSpLocks noChangeShapeType="1"/>
              <a:stCxn id="199" idx="6"/>
              <a:endCxn id="198" idx="2"/>
            </p:cNvCxnSpPr>
            <p:nvPr/>
          </p:nvCxnSpPr>
          <p:spPr bwMode="auto">
            <a:xfrm flipV="1">
              <a:off x="3207036" y="2889842"/>
              <a:ext cx="571500" cy="1588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205" name="AutoShape 71"/>
            <p:cNvCxnSpPr>
              <a:cxnSpLocks noChangeShapeType="1"/>
              <a:stCxn id="200" idx="6"/>
              <a:endCxn id="201" idx="2"/>
            </p:cNvCxnSpPr>
            <p:nvPr/>
          </p:nvCxnSpPr>
          <p:spPr bwMode="auto">
            <a:xfrm>
              <a:off x="3200686" y="3972517"/>
              <a:ext cx="577850" cy="1588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sp>
          <p:nvSpPr>
            <p:cNvPr id="206" name="Oval 63"/>
            <p:cNvSpPr>
              <a:spLocks noChangeArrowheads="1"/>
            </p:cNvSpPr>
            <p:nvPr/>
          </p:nvSpPr>
          <p:spPr bwMode="auto">
            <a:xfrm>
              <a:off x="4207161" y="3394469"/>
              <a:ext cx="144463" cy="144463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207" name="AutoShape 71"/>
            <p:cNvCxnSpPr>
              <a:cxnSpLocks noChangeShapeType="1"/>
              <a:stCxn id="201" idx="6"/>
              <a:endCxn id="206" idx="3"/>
            </p:cNvCxnSpPr>
            <p:nvPr/>
          </p:nvCxnSpPr>
          <p:spPr bwMode="auto">
            <a:xfrm flipV="1">
              <a:off x="3922999" y="3517776"/>
              <a:ext cx="305318" cy="455535"/>
            </a:xfrm>
            <a:prstGeom prst="straightConnector1">
              <a:avLst/>
            </a:prstGeom>
            <a:grpFill/>
            <a:ln w="38100">
              <a:solidFill>
                <a:srgbClr val="FF0000"/>
              </a:solidFill>
              <a:round/>
              <a:headEnd/>
              <a:tailEnd/>
            </a:ln>
            <a:extLst/>
          </p:spPr>
        </p:cxnSp>
        <p:cxnSp>
          <p:nvCxnSpPr>
            <p:cNvPr id="208" name="直線コネクタ 207"/>
            <p:cNvCxnSpPr>
              <a:stCxn id="198" idx="5"/>
              <a:endCxn id="206" idx="1"/>
            </p:cNvCxnSpPr>
            <p:nvPr/>
          </p:nvCxnSpPr>
          <p:spPr bwMode="auto">
            <a:xfrm>
              <a:off x="3901843" y="2941711"/>
              <a:ext cx="326474" cy="473914"/>
            </a:xfrm>
            <a:prstGeom prst="line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209" name="AutoShape 68"/>
            <p:cNvCxnSpPr>
              <a:cxnSpLocks noChangeShapeType="1"/>
              <a:stCxn id="199" idx="5"/>
              <a:endCxn id="201" idx="2"/>
            </p:cNvCxnSpPr>
            <p:nvPr/>
          </p:nvCxnSpPr>
          <p:spPr bwMode="auto">
            <a:xfrm>
              <a:off x="3185880" y="2943299"/>
              <a:ext cx="592656" cy="1030012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210" name="AutoShape 68"/>
            <p:cNvCxnSpPr>
              <a:cxnSpLocks noChangeShapeType="1"/>
              <a:stCxn id="198" idx="3"/>
              <a:endCxn id="200" idx="7"/>
            </p:cNvCxnSpPr>
            <p:nvPr/>
          </p:nvCxnSpPr>
          <p:spPr bwMode="auto">
            <a:xfrm flipH="1">
              <a:off x="3179530" y="2941711"/>
              <a:ext cx="620162" cy="980525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211" name="直線コネクタ 210"/>
            <p:cNvCxnSpPr>
              <a:stCxn id="199" idx="4"/>
              <a:endCxn id="200" idx="0"/>
            </p:cNvCxnSpPr>
            <p:nvPr/>
          </p:nvCxnSpPr>
          <p:spPr bwMode="auto">
            <a:xfrm flipH="1">
              <a:off x="3128455" y="2964455"/>
              <a:ext cx="6350" cy="936625"/>
            </a:xfrm>
            <a:prstGeom prst="line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212" name="直線コネクタ 211"/>
            <p:cNvCxnSpPr>
              <a:stCxn id="198" idx="4"/>
              <a:endCxn id="201" idx="0"/>
            </p:cNvCxnSpPr>
            <p:nvPr/>
          </p:nvCxnSpPr>
          <p:spPr bwMode="auto">
            <a:xfrm>
              <a:off x="3850768" y="2962867"/>
              <a:ext cx="0" cy="938213"/>
            </a:xfrm>
            <a:prstGeom prst="line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grpSp>
        <p:nvGrpSpPr>
          <p:cNvPr id="213" name="グループ化 212"/>
          <p:cNvGrpSpPr/>
          <p:nvPr/>
        </p:nvGrpSpPr>
        <p:grpSpPr>
          <a:xfrm>
            <a:off x="2627784" y="4941168"/>
            <a:ext cx="1728788" cy="1227137"/>
            <a:chOff x="2622836" y="2818405"/>
            <a:chExt cx="1728788" cy="1227137"/>
          </a:xfrm>
          <a:solidFill>
            <a:schemeClr val="accent5"/>
          </a:solidFill>
        </p:grpSpPr>
        <p:sp>
          <p:nvSpPr>
            <p:cNvPr id="214" name="Oval 58"/>
            <p:cNvSpPr>
              <a:spLocks noChangeArrowheads="1"/>
            </p:cNvSpPr>
            <p:nvPr/>
          </p:nvSpPr>
          <p:spPr bwMode="auto">
            <a:xfrm>
              <a:off x="2622836" y="3396255"/>
              <a:ext cx="144463" cy="14446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15" name="Oval 59"/>
            <p:cNvSpPr>
              <a:spLocks noChangeArrowheads="1"/>
            </p:cNvSpPr>
            <p:nvPr/>
          </p:nvSpPr>
          <p:spPr bwMode="auto">
            <a:xfrm>
              <a:off x="3778536" y="2818405"/>
              <a:ext cx="144463" cy="14446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16" name="Oval 60"/>
            <p:cNvSpPr>
              <a:spLocks noChangeArrowheads="1"/>
            </p:cNvSpPr>
            <p:nvPr/>
          </p:nvSpPr>
          <p:spPr bwMode="auto">
            <a:xfrm>
              <a:off x="3062574" y="2819992"/>
              <a:ext cx="144462" cy="144463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17" name="Oval 61"/>
            <p:cNvSpPr>
              <a:spLocks noChangeArrowheads="1"/>
            </p:cNvSpPr>
            <p:nvPr/>
          </p:nvSpPr>
          <p:spPr bwMode="auto">
            <a:xfrm>
              <a:off x="3056224" y="3901080"/>
              <a:ext cx="144462" cy="14446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18" name="Oval 63"/>
            <p:cNvSpPr>
              <a:spLocks noChangeArrowheads="1"/>
            </p:cNvSpPr>
            <p:nvPr/>
          </p:nvSpPr>
          <p:spPr bwMode="auto">
            <a:xfrm>
              <a:off x="3778536" y="3901080"/>
              <a:ext cx="144463" cy="14446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219" name="AutoShape 64"/>
            <p:cNvCxnSpPr>
              <a:cxnSpLocks noChangeShapeType="1"/>
              <a:stCxn id="216" idx="3"/>
              <a:endCxn id="214" idx="7"/>
            </p:cNvCxnSpPr>
            <p:nvPr/>
          </p:nvCxnSpPr>
          <p:spPr bwMode="auto">
            <a:xfrm rot="5400000">
              <a:off x="2677605" y="3011286"/>
              <a:ext cx="474662" cy="336550"/>
            </a:xfrm>
            <a:prstGeom prst="straightConnector1">
              <a:avLst/>
            </a:prstGeom>
            <a:grpFill/>
            <a:ln w="38100">
              <a:solidFill>
                <a:srgbClr val="FF0000"/>
              </a:solidFill>
              <a:round/>
              <a:headEnd/>
              <a:tailEnd/>
            </a:ln>
            <a:extLst/>
          </p:spPr>
        </p:cxnSp>
        <p:cxnSp>
          <p:nvCxnSpPr>
            <p:cNvPr id="220" name="AutoShape 65"/>
            <p:cNvCxnSpPr>
              <a:cxnSpLocks noChangeShapeType="1"/>
              <a:stCxn id="214" idx="5"/>
              <a:endCxn id="217" idx="1"/>
            </p:cNvCxnSpPr>
            <p:nvPr/>
          </p:nvCxnSpPr>
          <p:spPr bwMode="auto">
            <a:xfrm>
              <a:off x="2746661" y="3520080"/>
              <a:ext cx="330200" cy="401637"/>
            </a:xfrm>
            <a:prstGeom prst="straightConnector1">
              <a:avLst/>
            </a:prstGeom>
            <a:grpFill/>
            <a:ln w="38100">
              <a:solidFill>
                <a:srgbClr val="FF0000"/>
              </a:solidFill>
              <a:round/>
              <a:headEnd/>
              <a:tailEnd/>
            </a:ln>
            <a:extLst/>
          </p:spPr>
        </p:cxnSp>
        <p:cxnSp>
          <p:nvCxnSpPr>
            <p:cNvPr id="221" name="AutoShape 68"/>
            <p:cNvCxnSpPr>
              <a:cxnSpLocks noChangeShapeType="1"/>
              <a:stCxn id="216" idx="6"/>
              <a:endCxn id="215" idx="2"/>
            </p:cNvCxnSpPr>
            <p:nvPr/>
          </p:nvCxnSpPr>
          <p:spPr bwMode="auto">
            <a:xfrm flipV="1">
              <a:off x="3207036" y="2889842"/>
              <a:ext cx="571500" cy="1588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222" name="AutoShape 71"/>
            <p:cNvCxnSpPr>
              <a:cxnSpLocks noChangeShapeType="1"/>
              <a:stCxn id="217" idx="6"/>
              <a:endCxn id="218" idx="2"/>
            </p:cNvCxnSpPr>
            <p:nvPr/>
          </p:nvCxnSpPr>
          <p:spPr bwMode="auto">
            <a:xfrm>
              <a:off x="3200686" y="3972517"/>
              <a:ext cx="577850" cy="1588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sp>
          <p:nvSpPr>
            <p:cNvPr id="223" name="Oval 63"/>
            <p:cNvSpPr>
              <a:spLocks noChangeArrowheads="1"/>
            </p:cNvSpPr>
            <p:nvPr/>
          </p:nvSpPr>
          <p:spPr bwMode="auto">
            <a:xfrm>
              <a:off x="4207161" y="3394469"/>
              <a:ext cx="144463" cy="144463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224" name="AutoShape 71"/>
            <p:cNvCxnSpPr>
              <a:cxnSpLocks noChangeShapeType="1"/>
              <a:stCxn id="218" idx="6"/>
              <a:endCxn id="223" idx="3"/>
            </p:cNvCxnSpPr>
            <p:nvPr/>
          </p:nvCxnSpPr>
          <p:spPr bwMode="auto">
            <a:xfrm flipV="1">
              <a:off x="3922999" y="3517776"/>
              <a:ext cx="305318" cy="455535"/>
            </a:xfrm>
            <a:prstGeom prst="straightConnector1">
              <a:avLst/>
            </a:prstGeom>
            <a:grpFill/>
            <a:ln w="38100">
              <a:solidFill>
                <a:srgbClr val="FF0000"/>
              </a:solidFill>
              <a:round/>
              <a:headEnd/>
              <a:tailEnd/>
            </a:ln>
            <a:extLst/>
          </p:spPr>
        </p:cxnSp>
        <p:cxnSp>
          <p:nvCxnSpPr>
            <p:cNvPr id="225" name="直線コネクタ 224"/>
            <p:cNvCxnSpPr>
              <a:stCxn id="215" idx="5"/>
              <a:endCxn id="223" idx="1"/>
            </p:cNvCxnSpPr>
            <p:nvPr/>
          </p:nvCxnSpPr>
          <p:spPr bwMode="auto">
            <a:xfrm>
              <a:off x="3901843" y="2941711"/>
              <a:ext cx="326474" cy="473914"/>
            </a:xfrm>
            <a:prstGeom prst="line">
              <a:avLst/>
            </a:prstGeom>
            <a:grp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226" name="AutoShape 68"/>
            <p:cNvCxnSpPr>
              <a:cxnSpLocks noChangeShapeType="1"/>
              <a:stCxn id="216" idx="5"/>
              <a:endCxn id="218" idx="2"/>
            </p:cNvCxnSpPr>
            <p:nvPr/>
          </p:nvCxnSpPr>
          <p:spPr bwMode="auto">
            <a:xfrm>
              <a:off x="3185880" y="2943299"/>
              <a:ext cx="592656" cy="1030012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227" name="AutoShape 68"/>
            <p:cNvCxnSpPr>
              <a:cxnSpLocks noChangeShapeType="1"/>
              <a:stCxn id="215" idx="3"/>
              <a:endCxn id="217" idx="7"/>
            </p:cNvCxnSpPr>
            <p:nvPr/>
          </p:nvCxnSpPr>
          <p:spPr bwMode="auto">
            <a:xfrm flipH="1">
              <a:off x="3179530" y="2941711"/>
              <a:ext cx="620162" cy="980525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228" name="直線コネクタ 227"/>
            <p:cNvCxnSpPr>
              <a:stCxn id="216" idx="4"/>
              <a:endCxn id="217" idx="0"/>
            </p:cNvCxnSpPr>
            <p:nvPr/>
          </p:nvCxnSpPr>
          <p:spPr bwMode="auto">
            <a:xfrm flipH="1">
              <a:off x="3128455" y="2964455"/>
              <a:ext cx="6350" cy="936625"/>
            </a:xfrm>
            <a:prstGeom prst="line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229" name="直線コネクタ 228"/>
            <p:cNvCxnSpPr>
              <a:stCxn id="215" idx="4"/>
              <a:endCxn id="218" idx="0"/>
            </p:cNvCxnSpPr>
            <p:nvPr/>
          </p:nvCxnSpPr>
          <p:spPr bwMode="auto">
            <a:xfrm>
              <a:off x="3850768" y="2962867"/>
              <a:ext cx="0" cy="938213"/>
            </a:xfrm>
            <a:prstGeom prst="line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grpSp>
        <p:nvGrpSpPr>
          <p:cNvPr id="230" name="グループ化 229"/>
          <p:cNvGrpSpPr/>
          <p:nvPr/>
        </p:nvGrpSpPr>
        <p:grpSpPr>
          <a:xfrm>
            <a:off x="4860032" y="4941168"/>
            <a:ext cx="1728788" cy="1227137"/>
            <a:chOff x="2622836" y="2818405"/>
            <a:chExt cx="1728788" cy="1227137"/>
          </a:xfrm>
          <a:solidFill>
            <a:schemeClr val="accent5"/>
          </a:solidFill>
        </p:grpSpPr>
        <p:sp>
          <p:nvSpPr>
            <p:cNvPr id="231" name="Oval 58"/>
            <p:cNvSpPr>
              <a:spLocks noChangeArrowheads="1"/>
            </p:cNvSpPr>
            <p:nvPr/>
          </p:nvSpPr>
          <p:spPr bwMode="auto">
            <a:xfrm>
              <a:off x="2622836" y="3396255"/>
              <a:ext cx="144463" cy="14446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32" name="Oval 59"/>
            <p:cNvSpPr>
              <a:spLocks noChangeArrowheads="1"/>
            </p:cNvSpPr>
            <p:nvPr/>
          </p:nvSpPr>
          <p:spPr bwMode="auto">
            <a:xfrm>
              <a:off x="3778536" y="2818405"/>
              <a:ext cx="144463" cy="14446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33" name="Oval 60"/>
            <p:cNvSpPr>
              <a:spLocks noChangeArrowheads="1"/>
            </p:cNvSpPr>
            <p:nvPr/>
          </p:nvSpPr>
          <p:spPr bwMode="auto">
            <a:xfrm>
              <a:off x="3062574" y="2819992"/>
              <a:ext cx="144462" cy="144463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34" name="Oval 61"/>
            <p:cNvSpPr>
              <a:spLocks noChangeArrowheads="1"/>
            </p:cNvSpPr>
            <p:nvPr/>
          </p:nvSpPr>
          <p:spPr bwMode="auto">
            <a:xfrm>
              <a:off x="3056224" y="3901080"/>
              <a:ext cx="144462" cy="14446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35" name="Oval 63"/>
            <p:cNvSpPr>
              <a:spLocks noChangeArrowheads="1"/>
            </p:cNvSpPr>
            <p:nvPr/>
          </p:nvSpPr>
          <p:spPr bwMode="auto">
            <a:xfrm>
              <a:off x="3778536" y="3901080"/>
              <a:ext cx="144463" cy="14446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236" name="AutoShape 64"/>
            <p:cNvCxnSpPr>
              <a:cxnSpLocks noChangeShapeType="1"/>
              <a:stCxn id="233" idx="3"/>
              <a:endCxn id="231" idx="7"/>
            </p:cNvCxnSpPr>
            <p:nvPr/>
          </p:nvCxnSpPr>
          <p:spPr bwMode="auto">
            <a:xfrm rot="5400000">
              <a:off x="2677605" y="3011286"/>
              <a:ext cx="474662" cy="336550"/>
            </a:xfrm>
            <a:prstGeom prst="straightConnector1">
              <a:avLst/>
            </a:prstGeom>
            <a:grpFill/>
            <a:ln w="38100">
              <a:solidFill>
                <a:srgbClr val="FF0000"/>
              </a:solidFill>
              <a:round/>
              <a:headEnd/>
              <a:tailEnd/>
            </a:ln>
            <a:extLst/>
          </p:spPr>
        </p:cxnSp>
        <p:cxnSp>
          <p:nvCxnSpPr>
            <p:cNvPr id="237" name="AutoShape 65"/>
            <p:cNvCxnSpPr>
              <a:cxnSpLocks noChangeShapeType="1"/>
              <a:stCxn id="231" idx="5"/>
              <a:endCxn id="234" idx="1"/>
            </p:cNvCxnSpPr>
            <p:nvPr/>
          </p:nvCxnSpPr>
          <p:spPr bwMode="auto">
            <a:xfrm>
              <a:off x="2746661" y="3520080"/>
              <a:ext cx="330200" cy="401637"/>
            </a:xfrm>
            <a:prstGeom prst="straightConnector1">
              <a:avLst/>
            </a:prstGeom>
            <a:grpFill/>
            <a:ln w="38100">
              <a:solidFill>
                <a:srgbClr val="FF0000"/>
              </a:solidFill>
              <a:round/>
              <a:headEnd/>
              <a:tailEnd/>
            </a:ln>
            <a:extLst/>
          </p:spPr>
        </p:cxnSp>
        <p:cxnSp>
          <p:nvCxnSpPr>
            <p:cNvPr id="238" name="AutoShape 68"/>
            <p:cNvCxnSpPr>
              <a:cxnSpLocks noChangeShapeType="1"/>
              <a:stCxn id="233" idx="6"/>
              <a:endCxn id="232" idx="2"/>
            </p:cNvCxnSpPr>
            <p:nvPr/>
          </p:nvCxnSpPr>
          <p:spPr bwMode="auto">
            <a:xfrm flipV="1">
              <a:off x="3207036" y="2889842"/>
              <a:ext cx="571500" cy="1588"/>
            </a:xfrm>
            <a:prstGeom prst="straightConnector1">
              <a:avLst/>
            </a:prstGeom>
            <a:grpFill/>
            <a:ln w="38100">
              <a:solidFill>
                <a:srgbClr val="FF0000"/>
              </a:solidFill>
              <a:round/>
              <a:headEnd/>
              <a:tailEnd/>
            </a:ln>
            <a:extLst/>
          </p:spPr>
        </p:cxnSp>
        <p:cxnSp>
          <p:nvCxnSpPr>
            <p:cNvPr id="239" name="AutoShape 71"/>
            <p:cNvCxnSpPr>
              <a:cxnSpLocks noChangeShapeType="1"/>
              <a:stCxn id="234" idx="6"/>
              <a:endCxn id="235" idx="2"/>
            </p:cNvCxnSpPr>
            <p:nvPr/>
          </p:nvCxnSpPr>
          <p:spPr bwMode="auto">
            <a:xfrm>
              <a:off x="3200686" y="3972517"/>
              <a:ext cx="577850" cy="1588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sp>
          <p:nvSpPr>
            <p:cNvPr id="240" name="Oval 63"/>
            <p:cNvSpPr>
              <a:spLocks noChangeArrowheads="1"/>
            </p:cNvSpPr>
            <p:nvPr/>
          </p:nvSpPr>
          <p:spPr bwMode="auto">
            <a:xfrm>
              <a:off x="4207161" y="3394469"/>
              <a:ext cx="144463" cy="144463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241" name="AutoShape 71"/>
            <p:cNvCxnSpPr>
              <a:cxnSpLocks noChangeShapeType="1"/>
              <a:stCxn id="235" idx="6"/>
              <a:endCxn id="240" idx="3"/>
            </p:cNvCxnSpPr>
            <p:nvPr/>
          </p:nvCxnSpPr>
          <p:spPr bwMode="auto">
            <a:xfrm flipV="1">
              <a:off x="3922999" y="3517776"/>
              <a:ext cx="305318" cy="455535"/>
            </a:xfrm>
            <a:prstGeom prst="straightConnector1">
              <a:avLst/>
            </a:prstGeom>
            <a:grpFill/>
            <a:ln w="38100">
              <a:solidFill>
                <a:srgbClr val="FF0000"/>
              </a:solidFill>
              <a:round/>
              <a:headEnd/>
              <a:tailEnd/>
            </a:ln>
            <a:extLst/>
          </p:spPr>
        </p:cxnSp>
        <p:cxnSp>
          <p:nvCxnSpPr>
            <p:cNvPr id="242" name="直線コネクタ 241"/>
            <p:cNvCxnSpPr>
              <a:stCxn id="232" idx="5"/>
              <a:endCxn id="240" idx="1"/>
            </p:cNvCxnSpPr>
            <p:nvPr/>
          </p:nvCxnSpPr>
          <p:spPr bwMode="auto">
            <a:xfrm>
              <a:off x="3901843" y="2941711"/>
              <a:ext cx="326474" cy="473914"/>
            </a:xfrm>
            <a:prstGeom prst="line">
              <a:avLst/>
            </a:prstGeom>
            <a:grp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243" name="AutoShape 68"/>
            <p:cNvCxnSpPr>
              <a:cxnSpLocks noChangeShapeType="1"/>
              <a:stCxn id="233" idx="5"/>
              <a:endCxn id="235" idx="2"/>
            </p:cNvCxnSpPr>
            <p:nvPr/>
          </p:nvCxnSpPr>
          <p:spPr bwMode="auto">
            <a:xfrm>
              <a:off x="3185880" y="2943299"/>
              <a:ext cx="592656" cy="1030012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244" name="AutoShape 68"/>
            <p:cNvCxnSpPr>
              <a:cxnSpLocks noChangeShapeType="1"/>
              <a:stCxn id="232" idx="3"/>
              <a:endCxn id="234" idx="7"/>
            </p:cNvCxnSpPr>
            <p:nvPr/>
          </p:nvCxnSpPr>
          <p:spPr bwMode="auto">
            <a:xfrm flipH="1">
              <a:off x="3179530" y="2941711"/>
              <a:ext cx="620162" cy="980525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245" name="直線コネクタ 244"/>
            <p:cNvCxnSpPr>
              <a:stCxn id="233" idx="4"/>
              <a:endCxn id="234" idx="0"/>
            </p:cNvCxnSpPr>
            <p:nvPr/>
          </p:nvCxnSpPr>
          <p:spPr bwMode="auto">
            <a:xfrm flipH="1">
              <a:off x="3128455" y="2964455"/>
              <a:ext cx="6350" cy="936625"/>
            </a:xfrm>
            <a:prstGeom prst="line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246" name="直線コネクタ 245"/>
            <p:cNvCxnSpPr>
              <a:stCxn id="232" idx="4"/>
              <a:endCxn id="235" idx="0"/>
            </p:cNvCxnSpPr>
            <p:nvPr/>
          </p:nvCxnSpPr>
          <p:spPr bwMode="auto">
            <a:xfrm>
              <a:off x="3850768" y="2962867"/>
              <a:ext cx="0" cy="938213"/>
            </a:xfrm>
            <a:prstGeom prst="line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sp>
        <p:nvSpPr>
          <p:cNvPr id="20" name="テキスト ボックス 19"/>
          <p:cNvSpPr txBox="1"/>
          <p:nvPr/>
        </p:nvSpPr>
        <p:spPr>
          <a:xfrm>
            <a:off x="5508104" y="6341258"/>
            <a:ext cx="3326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|F| = n-1 </a:t>
            </a:r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となったので</a:t>
            </a:r>
            <a:r>
              <a:rPr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終了</a:t>
            </a:r>
            <a:endParaRPr kumimoji="1" lang="en-US" altLang="ja-JP" sz="20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5496" y="5517232"/>
            <a:ext cx="2451312" cy="120032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正当性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計算時間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 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レポート課題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5494426" y="43830"/>
            <a:ext cx="3393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Kruskal</a:t>
            </a:r>
            <a:r>
              <a:rPr lang="en-US" altLang="ja-JP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1956</a:t>
            </a:r>
            <a:endParaRPr kumimoji="1" lang="en-US" altLang="ja-JP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r>
              <a:rPr kumimoji="1" lang="en-US" altLang="ja-JP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Loberman</a:t>
            </a:r>
            <a:r>
              <a:rPr kumimoji="1" lang="en-US" altLang="ja-JP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&amp; Weinberger 1957</a:t>
            </a:r>
            <a:endParaRPr kumimoji="1" lang="ja-JP" altLang="en-US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6944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17</a:t>
            </a:fld>
            <a:endParaRPr lang="en-US" alt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836712"/>
            <a:ext cx="3300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イントロダクション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1633152"/>
            <a:ext cx="56092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離散最適化問題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問題の定式化</a:t>
            </a:r>
            <a:endParaRPr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離散最適化問題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を「解く」とは？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4" y="3093931"/>
            <a:ext cx="42915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最小全域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木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問題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Prim 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のアルゴリズム</a:t>
            </a:r>
            <a:endParaRPr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kumimoji="1" lang="en-US" altLang="ja-JP" sz="24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Kruskal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のアルゴリズム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4653136"/>
            <a:ext cx="5033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巡回セールスマン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問題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ja-JP" sz="24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Christofides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のアルゴリズム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6136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巡回セールスマン問題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18</a:t>
            </a:fld>
            <a:endParaRPr lang="en-US" altLang="ja-JP"/>
          </a:p>
        </p:txBody>
      </p:sp>
      <p:sp>
        <p:nvSpPr>
          <p:cNvPr id="5" name="Oval 58"/>
          <p:cNvSpPr>
            <a:spLocks noChangeArrowheads="1"/>
          </p:cNvSpPr>
          <p:nvPr/>
        </p:nvSpPr>
        <p:spPr bwMode="auto">
          <a:xfrm>
            <a:off x="6122820" y="1558578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6" name="Oval 59"/>
          <p:cNvSpPr>
            <a:spLocks noChangeArrowheads="1"/>
          </p:cNvSpPr>
          <p:nvPr/>
        </p:nvSpPr>
        <p:spPr bwMode="auto">
          <a:xfrm>
            <a:off x="8247384" y="980728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7" name="Oval 60"/>
          <p:cNvSpPr>
            <a:spLocks noChangeArrowheads="1"/>
          </p:cNvSpPr>
          <p:nvPr/>
        </p:nvSpPr>
        <p:spPr bwMode="auto">
          <a:xfrm>
            <a:off x="6555018" y="98231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8" name="Oval 61"/>
          <p:cNvSpPr>
            <a:spLocks noChangeArrowheads="1"/>
          </p:cNvSpPr>
          <p:nvPr/>
        </p:nvSpPr>
        <p:spPr bwMode="auto">
          <a:xfrm>
            <a:off x="6556208" y="206340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9" name="Oval 63"/>
          <p:cNvSpPr>
            <a:spLocks noChangeArrowheads="1"/>
          </p:cNvSpPr>
          <p:nvPr/>
        </p:nvSpPr>
        <p:spPr bwMode="auto">
          <a:xfrm>
            <a:off x="8247384" y="2063403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cxnSp>
        <p:nvCxnSpPr>
          <p:cNvPr id="10" name="AutoShape 64"/>
          <p:cNvCxnSpPr>
            <a:cxnSpLocks noChangeShapeType="1"/>
            <a:stCxn id="7" idx="3"/>
            <a:endCxn id="5" idx="7"/>
          </p:cNvCxnSpPr>
          <p:nvPr/>
        </p:nvCxnSpPr>
        <p:spPr bwMode="auto">
          <a:xfrm flipH="1">
            <a:off x="6246127" y="1105622"/>
            <a:ext cx="330047" cy="474112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65"/>
          <p:cNvCxnSpPr>
            <a:cxnSpLocks noChangeShapeType="1"/>
            <a:stCxn id="5" idx="5"/>
            <a:endCxn id="8" idx="1"/>
          </p:cNvCxnSpPr>
          <p:nvPr/>
        </p:nvCxnSpPr>
        <p:spPr bwMode="auto">
          <a:xfrm>
            <a:off x="6246645" y="1682403"/>
            <a:ext cx="330200" cy="40163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68"/>
          <p:cNvCxnSpPr>
            <a:cxnSpLocks noChangeShapeType="1"/>
            <a:stCxn id="7" idx="6"/>
            <a:endCxn id="6" idx="2"/>
          </p:cNvCxnSpPr>
          <p:nvPr/>
        </p:nvCxnSpPr>
        <p:spPr bwMode="auto">
          <a:xfrm flipV="1">
            <a:off x="6699480" y="1052959"/>
            <a:ext cx="1547904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71"/>
          <p:cNvCxnSpPr>
            <a:cxnSpLocks noChangeShapeType="1"/>
            <a:stCxn id="8" idx="6"/>
            <a:endCxn id="9" idx="2"/>
          </p:cNvCxnSpPr>
          <p:nvPr/>
        </p:nvCxnSpPr>
        <p:spPr bwMode="auto">
          <a:xfrm>
            <a:off x="6700670" y="2135634"/>
            <a:ext cx="1546714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72"/>
          <p:cNvCxnSpPr>
            <a:cxnSpLocks noChangeShapeType="1"/>
            <a:stCxn id="6" idx="4"/>
            <a:endCxn id="9" idx="0"/>
          </p:cNvCxnSpPr>
          <p:nvPr/>
        </p:nvCxnSpPr>
        <p:spPr bwMode="auto">
          <a:xfrm rot="5400000">
            <a:off x="7850509" y="1593503"/>
            <a:ext cx="938213" cy="158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74"/>
          <p:cNvCxnSpPr>
            <a:cxnSpLocks noChangeShapeType="1"/>
            <a:stCxn id="7" idx="4"/>
            <a:endCxn id="8" idx="0"/>
          </p:cNvCxnSpPr>
          <p:nvPr/>
        </p:nvCxnSpPr>
        <p:spPr bwMode="auto">
          <a:xfrm>
            <a:off x="6627249" y="1126778"/>
            <a:ext cx="1190" cy="93662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63"/>
          <p:cNvSpPr>
            <a:spLocks noChangeArrowheads="1"/>
          </p:cNvSpPr>
          <p:nvPr/>
        </p:nvSpPr>
        <p:spPr bwMode="auto">
          <a:xfrm>
            <a:off x="8676009" y="1556792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cxnSp>
        <p:nvCxnSpPr>
          <p:cNvPr id="17" name="AutoShape 71"/>
          <p:cNvCxnSpPr>
            <a:cxnSpLocks noChangeShapeType="1"/>
            <a:stCxn id="9" idx="6"/>
            <a:endCxn id="16" idx="3"/>
          </p:cNvCxnSpPr>
          <p:nvPr/>
        </p:nvCxnSpPr>
        <p:spPr bwMode="auto">
          <a:xfrm flipV="1">
            <a:off x="8391847" y="1680099"/>
            <a:ext cx="305318" cy="45553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71"/>
          <p:cNvCxnSpPr>
            <a:cxnSpLocks noChangeShapeType="1"/>
            <a:stCxn id="8" idx="6"/>
            <a:endCxn id="6" idx="3"/>
          </p:cNvCxnSpPr>
          <p:nvPr/>
        </p:nvCxnSpPr>
        <p:spPr bwMode="auto">
          <a:xfrm flipV="1">
            <a:off x="6700670" y="1104034"/>
            <a:ext cx="1567870" cy="103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71"/>
          <p:cNvCxnSpPr>
            <a:cxnSpLocks noChangeShapeType="1"/>
            <a:stCxn id="5" idx="6"/>
            <a:endCxn id="16" idx="2"/>
          </p:cNvCxnSpPr>
          <p:nvPr/>
        </p:nvCxnSpPr>
        <p:spPr bwMode="auto">
          <a:xfrm flipV="1">
            <a:off x="6267283" y="1629024"/>
            <a:ext cx="2408726" cy="178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テキスト ボックス 25"/>
          <p:cNvSpPr txBox="1"/>
          <p:nvPr/>
        </p:nvSpPr>
        <p:spPr>
          <a:xfrm>
            <a:off x="72150" y="908720"/>
            <a:ext cx="2627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グラフ 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G = (V, E)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442552" y="548680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t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866488" y="1239143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498530" y="2103239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v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316416" y="2132856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z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758728" y="1196752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y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326680" y="591071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x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496" y="1412776"/>
            <a:ext cx="2550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辺重み</a:t>
            </a:r>
            <a:r>
              <a:rPr kumimoji="1" lang="en-US" altLang="ja-JP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w: E</a:t>
            </a:r>
            <a:r>
              <a:rPr kumimoji="1" lang="ja-JP" altLang="en-US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→</a:t>
            </a:r>
            <a:r>
              <a:rPr kumimoji="1" lang="en-US" altLang="ja-JP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R</a:t>
            </a:r>
            <a:r>
              <a:rPr kumimoji="1" lang="en-US" altLang="ja-JP" sz="2400" baseline="-25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≥0 </a:t>
            </a:r>
            <a:endParaRPr kumimoji="1" lang="ja-JP" altLang="en-US" sz="2400" baseline="-25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123384" y="652626"/>
            <a:ext cx="45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10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154520" y="105273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434608" y="1106654"/>
            <a:ext cx="45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10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484312" y="1592331"/>
            <a:ext cx="45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10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105369" y="1772816"/>
            <a:ext cx="45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10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576174" y="117296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122820" y="1786599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8564027" y="1826135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264216" y="124849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grpSp>
        <p:nvGrpSpPr>
          <p:cNvPr id="109" name="グループ化 108"/>
          <p:cNvGrpSpPr/>
          <p:nvPr/>
        </p:nvGrpSpPr>
        <p:grpSpPr>
          <a:xfrm>
            <a:off x="116934" y="3606115"/>
            <a:ext cx="4355680" cy="1263045"/>
            <a:chOff x="116934" y="5085184"/>
            <a:chExt cx="4355680" cy="1263045"/>
          </a:xfrm>
        </p:grpSpPr>
        <p:sp>
          <p:nvSpPr>
            <p:cNvPr id="46" name="テキスト ボックス 45"/>
            <p:cNvSpPr txBox="1"/>
            <p:nvPr/>
          </p:nvSpPr>
          <p:spPr>
            <a:xfrm>
              <a:off x="116934" y="5517232"/>
              <a:ext cx="4355680" cy="83099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重み </a:t>
              </a:r>
              <a:r>
                <a:rPr kumimoji="1"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w(F) = ∑</a:t>
              </a:r>
              <a:r>
                <a:rPr kumimoji="1" lang="en-US" altLang="ja-JP" sz="2400" baseline="-25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e</a:t>
              </a:r>
              <a:r>
                <a:rPr kumimoji="1" lang="ja-JP" altLang="en-US" sz="2400" baseline="-25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∈</a:t>
              </a:r>
              <a:r>
                <a:rPr lang="en-US" altLang="ja-JP" sz="2400" baseline="-25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F</a:t>
              </a:r>
              <a:r>
                <a:rPr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 w(e) </a:t>
              </a:r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最小の</a:t>
              </a:r>
              <a:endPara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  <a:p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ハミルトン閉路を求めよ</a:t>
              </a:r>
              <a:endPara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179512" y="5085184"/>
              <a:ext cx="3262432" cy="46166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巡回セールスマン問題</a:t>
              </a:r>
              <a:endPara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</p:grpSp>
      <p:grpSp>
        <p:nvGrpSpPr>
          <p:cNvPr id="108" name="グループ化 107"/>
          <p:cNvGrpSpPr/>
          <p:nvPr/>
        </p:nvGrpSpPr>
        <p:grpSpPr>
          <a:xfrm>
            <a:off x="35496" y="1916832"/>
            <a:ext cx="5959345" cy="1416933"/>
            <a:chOff x="35496" y="2996952"/>
            <a:chExt cx="5959345" cy="1416933"/>
          </a:xfrm>
        </p:grpSpPr>
        <p:sp>
          <p:nvSpPr>
            <p:cNvPr id="45" name="テキスト ボックス 44"/>
            <p:cNvSpPr txBox="1"/>
            <p:nvPr/>
          </p:nvSpPr>
          <p:spPr>
            <a:xfrm>
              <a:off x="35496" y="3429000"/>
              <a:ext cx="5959345" cy="98488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24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辺部分</a:t>
              </a:r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集合 </a:t>
              </a:r>
              <a:r>
                <a:rPr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F</a:t>
              </a:r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⊆</a:t>
              </a:r>
              <a:r>
                <a:rPr kumimoji="1"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E</a:t>
              </a:r>
              <a:r>
                <a:rPr lang="en-US" altLang="ja-JP" sz="24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 </a:t>
              </a:r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が</a:t>
              </a:r>
              <a:r>
                <a:rPr lang="ja-JP" altLang="en-US" sz="2400" b="1" dirty="0" smtClean="0">
                  <a:solidFill>
                    <a:srgbClr val="FF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ハミルトン閉路</a:t>
              </a:r>
              <a:endPara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  <a:p>
              <a:endParaRPr lang="en-US" altLang="ja-JP" sz="1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  <a:p>
              <a:pPr lvl="2"/>
              <a:r>
                <a:rPr kumimoji="1"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全頂点を丁度１回通る閉路</a:t>
              </a:r>
              <a:endPara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107504" y="2996952"/>
              <a:ext cx="800219" cy="46166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定義</a:t>
              </a:r>
              <a:endPara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07" name="左右矢印 106"/>
            <p:cNvSpPr/>
            <p:nvPr/>
          </p:nvSpPr>
          <p:spPr bwMode="auto">
            <a:xfrm>
              <a:off x="179512" y="3975447"/>
              <a:ext cx="576064" cy="317649"/>
            </a:xfrm>
            <a:prstGeom prst="leftRightArrow">
              <a:avLst/>
            </a:prstGeom>
            <a:solidFill>
              <a:schemeClr val="accent5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400" dirty="0" smtClean="0">
                <a:latin typeface="+mn-lt"/>
                <a:ea typeface="+mn-ea"/>
              </a:endParaRPr>
            </a:p>
          </p:txBody>
        </p:sp>
      </p:grpSp>
      <p:sp>
        <p:nvSpPr>
          <p:cNvPr id="99" name="テキスト ボックス 98"/>
          <p:cNvSpPr txBox="1"/>
          <p:nvPr/>
        </p:nvSpPr>
        <p:spPr>
          <a:xfrm>
            <a:off x="6656987" y="3903439"/>
            <a:ext cx="1614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</a:t>
            </a:r>
            <a:r>
              <a:rPr lang="en-US" altLang="ja-JP" sz="2400" baseline="-250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= 42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6122820" y="2492896"/>
            <a:ext cx="2772989" cy="1523275"/>
            <a:chOff x="6122820" y="2492896"/>
            <a:chExt cx="2772989" cy="1523275"/>
          </a:xfrm>
        </p:grpSpPr>
        <p:cxnSp>
          <p:nvCxnSpPr>
            <p:cNvPr id="110" name="AutoShape 71"/>
            <p:cNvCxnSpPr>
              <a:cxnSpLocks noChangeShapeType="1"/>
              <a:stCxn id="111" idx="6"/>
              <a:endCxn id="124" idx="2"/>
            </p:cNvCxnSpPr>
            <p:nvPr/>
          </p:nvCxnSpPr>
          <p:spPr bwMode="auto">
            <a:xfrm flipV="1">
              <a:off x="6267283" y="3397286"/>
              <a:ext cx="2408726" cy="1785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1" name="Oval 58"/>
            <p:cNvSpPr>
              <a:spLocks noChangeArrowheads="1"/>
            </p:cNvSpPr>
            <p:nvPr/>
          </p:nvSpPr>
          <p:spPr bwMode="auto">
            <a:xfrm>
              <a:off x="6122820" y="3326840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14" name="Oval 59"/>
            <p:cNvSpPr>
              <a:spLocks noChangeArrowheads="1"/>
            </p:cNvSpPr>
            <p:nvPr/>
          </p:nvSpPr>
          <p:spPr bwMode="auto">
            <a:xfrm>
              <a:off x="8247384" y="2748990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15" name="Oval 60"/>
            <p:cNvSpPr>
              <a:spLocks noChangeArrowheads="1"/>
            </p:cNvSpPr>
            <p:nvPr/>
          </p:nvSpPr>
          <p:spPr bwMode="auto">
            <a:xfrm>
              <a:off x="6555018" y="2750577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16" name="Oval 61"/>
            <p:cNvSpPr>
              <a:spLocks noChangeArrowheads="1"/>
            </p:cNvSpPr>
            <p:nvPr/>
          </p:nvSpPr>
          <p:spPr bwMode="auto">
            <a:xfrm>
              <a:off x="6556208" y="3831665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17" name="Oval 63"/>
            <p:cNvSpPr>
              <a:spLocks noChangeArrowheads="1"/>
            </p:cNvSpPr>
            <p:nvPr/>
          </p:nvSpPr>
          <p:spPr bwMode="auto">
            <a:xfrm>
              <a:off x="8247384" y="3831665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18" name="AutoShape 64"/>
            <p:cNvCxnSpPr>
              <a:cxnSpLocks noChangeShapeType="1"/>
              <a:stCxn id="115" idx="3"/>
              <a:endCxn id="111" idx="7"/>
            </p:cNvCxnSpPr>
            <p:nvPr/>
          </p:nvCxnSpPr>
          <p:spPr bwMode="auto">
            <a:xfrm flipH="1">
              <a:off x="6246127" y="2873884"/>
              <a:ext cx="330047" cy="474112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" name="AutoShape 65"/>
            <p:cNvCxnSpPr>
              <a:cxnSpLocks noChangeShapeType="1"/>
              <a:stCxn id="111" idx="5"/>
              <a:endCxn id="116" idx="1"/>
            </p:cNvCxnSpPr>
            <p:nvPr/>
          </p:nvCxnSpPr>
          <p:spPr bwMode="auto">
            <a:xfrm>
              <a:off x="6246645" y="3450665"/>
              <a:ext cx="330200" cy="40163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" name="AutoShape 68"/>
            <p:cNvCxnSpPr>
              <a:cxnSpLocks noChangeShapeType="1"/>
              <a:stCxn id="115" idx="6"/>
              <a:endCxn id="114" idx="2"/>
            </p:cNvCxnSpPr>
            <p:nvPr/>
          </p:nvCxnSpPr>
          <p:spPr bwMode="auto">
            <a:xfrm flipV="1">
              <a:off x="6699480" y="2821221"/>
              <a:ext cx="1547904" cy="1588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1" name="AutoShape 71"/>
            <p:cNvCxnSpPr>
              <a:cxnSpLocks noChangeShapeType="1"/>
              <a:stCxn id="116" idx="6"/>
              <a:endCxn id="117" idx="2"/>
            </p:cNvCxnSpPr>
            <p:nvPr/>
          </p:nvCxnSpPr>
          <p:spPr bwMode="auto">
            <a:xfrm>
              <a:off x="6700670" y="3903896"/>
              <a:ext cx="1546714" cy="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2" name="AutoShape 72"/>
            <p:cNvCxnSpPr>
              <a:cxnSpLocks noChangeShapeType="1"/>
              <a:stCxn id="114" idx="4"/>
              <a:endCxn id="117" idx="0"/>
            </p:cNvCxnSpPr>
            <p:nvPr/>
          </p:nvCxnSpPr>
          <p:spPr bwMode="auto">
            <a:xfrm rot="5400000">
              <a:off x="7850509" y="3361765"/>
              <a:ext cx="938213" cy="15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" name="AutoShape 74"/>
            <p:cNvCxnSpPr>
              <a:cxnSpLocks noChangeShapeType="1"/>
              <a:stCxn id="115" idx="4"/>
              <a:endCxn id="116" idx="0"/>
            </p:cNvCxnSpPr>
            <p:nvPr/>
          </p:nvCxnSpPr>
          <p:spPr bwMode="auto">
            <a:xfrm>
              <a:off x="6627249" y="2895040"/>
              <a:ext cx="1190" cy="9366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4" name="Oval 63"/>
            <p:cNvSpPr>
              <a:spLocks noChangeArrowheads="1"/>
            </p:cNvSpPr>
            <p:nvPr/>
          </p:nvSpPr>
          <p:spPr bwMode="auto">
            <a:xfrm>
              <a:off x="8676009" y="3325054"/>
              <a:ext cx="144463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25" name="AutoShape 71"/>
            <p:cNvCxnSpPr>
              <a:cxnSpLocks noChangeShapeType="1"/>
              <a:stCxn id="117" idx="6"/>
              <a:endCxn id="124" idx="3"/>
            </p:cNvCxnSpPr>
            <p:nvPr/>
          </p:nvCxnSpPr>
          <p:spPr bwMode="auto">
            <a:xfrm flipV="1">
              <a:off x="8391847" y="3448361"/>
              <a:ext cx="305318" cy="455535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6" name="AutoShape 71"/>
            <p:cNvCxnSpPr>
              <a:cxnSpLocks noChangeShapeType="1"/>
              <a:stCxn id="116" idx="6"/>
              <a:endCxn id="114" idx="3"/>
            </p:cNvCxnSpPr>
            <p:nvPr/>
          </p:nvCxnSpPr>
          <p:spPr bwMode="auto">
            <a:xfrm flipV="1">
              <a:off x="6700670" y="2872296"/>
              <a:ext cx="1567870" cy="103160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7" name="テキスト ボックス 126"/>
            <p:cNvSpPr txBox="1"/>
            <p:nvPr/>
          </p:nvSpPr>
          <p:spPr>
            <a:xfrm>
              <a:off x="6186220" y="2842662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28" name="テキスト ボックス 127"/>
            <p:cNvSpPr txBox="1"/>
            <p:nvPr/>
          </p:nvSpPr>
          <p:spPr>
            <a:xfrm>
              <a:off x="8595727" y="3616061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49" name="テキスト ボックス 148"/>
            <p:cNvSpPr txBox="1"/>
            <p:nvPr/>
          </p:nvSpPr>
          <p:spPr>
            <a:xfrm>
              <a:off x="7110295" y="2492896"/>
              <a:ext cx="4571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10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50" name="テキスト ボックス 149"/>
            <p:cNvSpPr txBox="1"/>
            <p:nvPr/>
          </p:nvSpPr>
          <p:spPr>
            <a:xfrm>
              <a:off x="7421519" y="2946924"/>
              <a:ext cx="4571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10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51" name="テキスト ボックス 150"/>
            <p:cNvSpPr txBox="1"/>
            <p:nvPr/>
          </p:nvSpPr>
          <p:spPr>
            <a:xfrm>
              <a:off x="7471223" y="3432601"/>
              <a:ext cx="4571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10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52" name="テキスト ボックス 151"/>
            <p:cNvSpPr txBox="1"/>
            <p:nvPr/>
          </p:nvSpPr>
          <p:spPr>
            <a:xfrm>
              <a:off x="7092280" y="3613086"/>
              <a:ext cx="4571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10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</p:grpSp>
      <p:sp>
        <p:nvSpPr>
          <p:cNvPr id="129" name="テキスト ボックス 128"/>
          <p:cNvSpPr txBox="1"/>
          <p:nvPr/>
        </p:nvSpPr>
        <p:spPr>
          <a:xfrm>
            <a:off x="6679556" y="5733256"/>
            <a:ext cx="1646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</a:t>
            </a:r>
            <a:r>
              <a:rPr kumimoji="1" lang="en-US" altLang="ja-JP" sz="24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</a:t>
            </a:r>
            <a:r>
              <a:rPr lang="en-US" altLang="ja-JP" sz="2400" baseline="-250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2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= 24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6119491" y="4519573"/>
            <a:ext cx="2772989" cy="1267181"/>
            <a:chOff x="6119491" y="4519573"/>
            <a:chExt cx="2772989" cy="1267181"/>
          </a:xfrm>
        </p:grpSpPr>
        <p:sp>
          <p:nvSpPr>
            <p:cNvPr id="130" name="Oval 58"/>
            <p:cNvSpPr>
              <a:spLocks noChangeArrowheads="1"/>
            </p:cNvSpPr>
            <p:nvPr/>
          </p:nvSpPr>
          <p:spPr bwMode="auto">
            <a:xfrm>
              <a:off x="6119491" y="5097423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31" name="Oval 59"/>
            <p:cNvSpPr>
              <a:spLocks noChangeArrowheads="1"/>
            </p:cNvSpPr>
            <p:nvPr/>
          </p:nvSpPr>
          <p:spPr bwMode="auto">
            <a:xfrm>
              <a:off x="8244055" y="4519573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32" name="Oval 60"/>
            <p:cNvSpPr>
              <a:spLocks noChangeArrowheads="1"/>
            </p:cNvSpPr>
            <p:nvPr/>
          </p:nvSpPr>
          <p:spPr bwMode="auto">
            <a:xfrm>
              <a:off x="6551689" y="4521160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33" name="Oval 61"/>
            <p:cNvSpPr>
              <a:spLocks noChangeArrowheads="1"/>
            </p:cNvSpPr>
            <p:nvPr/>
          </p:nvSpPr>
          <p:spPr bwMode="auto">
            <a:xfrm>
              <a:off x="6552879" y="5602248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34" name="Oval 63"/>
            <p:cNvSpPr>
              <a:spLocks noChangeArrowheads="1"/>
            </p:cNvSpPr>
            <p:nvPr/>
          </p:nvSpPr>
          <p:spPr bwMode="auto">
            <a:xfrm>
              <a:off x="8244055" y="5602248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35" name="AutoShape 64"/>
            <p:cNvCxnSpPr>
              <a:cxnSpLocks noChangeShapeType="1"/>
              <a:stCxn id="132" idx="3"/>
              <a:endCxn id="130" idx="7"/>
            </p:cNvCxnSpPr>
            <p:nvPr/>
          </p:nvCxnSpPr>
          <p:spPr bwMode="auto">
            <a:xfrm flipH="1">
              <a:off x="6242798" y="4644467"/>
              <a:ext cx="330047" cy="474112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6" name="AutoShape 65"/>
            <p:cNvCxnSpPr>
              <a:cxnSpLocks noChangeShapeType="1"/>
              <a:stCxn id="130" idx="5"/>
              <a:endCxn id="133" idx="1"/>
            </p:cNvCxnSpPr>
            <p:nvPr/>
          </p:nvCxnSpPr>
          <p:spPr bwMode="auto">
            <a:xfrm>
              <a:off x="6243316" y="5221248"/>
              <a:ext cx="330200" cy="40163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7" name="AutoShape 68"/>
            <p:cNvCxnSpPr>
              <a:cxnSpLocks noChangeShapeType="1"/>
              <a:stCxn id="132" idx="6"/>
              <a:endCxn id="131" idx="2"/>
            </p:cNvCxnSpPr>
            <p:nvPr/>
          </p:nvCxnSpPr>
          <p:spPr bwMode="auto">
            <a:xfrm flipV="1">
              <a:off x="6696151" y="4591804"/>
              <a:ext cx="1547904" cy="15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8" name="AutoShape 71"/>
            <p:cNvCxnSpPr>
              <a:cxnSpLocks noChangeShapeType="1"/>
              <a:stCxn id="133" idx="6"/>
              <a:endCxn id="134" idx="2"/>
            </p:cNvCxnSpPr>
            <p:nvPr/>
          </p:nvCxnSpPr>
          <p:spPr bwMode="auto">
            <a:xfrm>
              <a:off x="6697341" y="5674479"/>
              <a:ext cx="154671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9" name="AutoShape 72"/>
            <p:cNvCxnSpPr>
              <a:cxnSpLocks noChangeShapeType="1"/>
              <a:stCxn id="131" idx="4"/>
              <a:endCxn id="134" idx="0"/>
            </p:cNvCxnSpPr>
            <p:nvPr/>
          </p:nvCxnSpPr>
          <p:spPr bwMode="auto">
            <a:xfrm rot="5400000">
              <a:off x="7847180" y="5132348"/>
              <a:ext cx="938213" cy="1587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0" name="AutoShape 74"/>
            <p:cNvCxnSpPr>
              <a:cxnSpLocks noChangeShapeType="1"/>
              <a:stCxn id="132" idx="4"/>
              <a:endCxn id="133" idx="0"/>
            </p:cNvCxnSpPr>
            <p:nvPr/>
          </p:nvCxnSpPr>
          <p:spPr bwMode="auto">
            <a:xfrm>
              <a:off x="6623920" y="4665623"/>
              <a:ext cx="1190" cy="936625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1" name="Oval 63"/>
            <p:cNvSpPr>
              <a:spLocks noChangeArrowheads="1"/>
            </p:cNvSpPr>
            <p:nvPr/>
          </p:nvSpPr>
          <p:spPr bwMode="auto">
            <a:xfrm>
              <a:off x="8672680" y="5095637"/>
              <a:ext cx="144463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42" name="AutoShape 71"/>
            <p:cNvCxnSpPr>
              <a:cxnSpLocks noChangeShapeType="1"/>
              <a:stCxn id="134" idx="6"/>
              <a:endCxn id="141" idx="3"/>
            </p:cNvCxnSpPr>
            <p:nvPr/>
          </p:nvCxnSpPr>
          <p:spPr bwMode="auto">
            <a:xfrm flipV="1">
              <a:off x="8388518" y="5218944"/>
              <a:ext cx="305318" cy="455535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" name="AutoShape 71"/>
            <p:cNvCxnSpPr>
              <a:cxnSpLocks noChangeShapeType="1"/>
              <a:stCxn id="133" idx="6"/>
              <a:endCxn id="131" idx="3"/>
            </p:cNvCxnSpPr>
            <p:nvPr/>
          </p:nvCxnSpPr>
          <p:spPr bwMode="auto">
            <a:xfrm flipV="1">
              <a:off x="6697341" y="4642879"/>
              <a:ext cx="1567870" cy="1031600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4" name="AutoShape 71"/>
            <p:cNvCxnSpPr>
              <a:cxnSpLocks noChangeShapeType="1"/>
              <a:stCxn id="130" idx="6"/>
              <a:endCxn id="141" idx="2"/>
            </p:cNvCxnSpPr>
            <p:nvPr/>
          </p:nvCxnSpPr>
          <p:spPr bwMode="auto">
            <a:xfrm flipV="1">
              <a:off x="6263954" y="5167869"/>
              <a:ext cx="2408726" cy="1785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5" name="テキスト ボックス 144"/>
            <p:cNvSpPr txBox="1"/>
            <p:nvPr/>
          </p:nvSpPr>
          <p:spPr>
            <a:xfrm>
              <a:off x="6182891" y="4613245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46" name="テキスト ボックス 145"/>
            <p:cNvSpPr txBox="1"/>
            <p:nvPr/>
          </p:nvSpPr>
          <p:spPr>
            <a:xfrm>
              <a:off x="7133740" y="5343599"/>
              <a:ext cx="4571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10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47" name="テキスト ボックス 146"/>
            <p:cNvSpPr txBox="1"/>
            <p:nvPr/>
          </p:nvSpPr>
          <p:spPr>
            <a:xfrm>
              <a:off x="8592398" y="5386644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48" name="テキスト ボックス 147"/>
            <p:cNvSpPr txBox="1"/>
            <p:nvPr/>
          </p:nvSpPr>
          <p:spPr>
            <a:xfrm>
              <a:off x="8264956" y="4797152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53" name="テキスト ボックス 152"/>
            <p:cNvSpPr txBox="1"/>
            <p:nvPr/>
          </p:nvSpPr>
          <p:spPr>
            <a:xfrm>
              <a:off x="7452320" y="4685074"/>
              <a:ext cx="4571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10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54" name="テキスト ボックス 153"/>
            <p:cNvSpPr txBox="1"/>
            <p:nvPr/>
          </p:nvSpPr>
          <p:spPr>
            <a:xfrm>
              <a:off x="6588224" y="4725144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51747" y="5229200"/>
            <a:ext cx="65790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多項式時間アルゴリズムは作られていない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r>
              <a:rPr lang="en-US" altLang="ja-JP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  (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作る 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or 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作れないことを示す と 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100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万ドル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8799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巡回</a:t>
            </a:r>
            <a:r>
              <a:rPr lang="ja-JP" altLang="en-US" dirty="0" smtClean="0"/>
              <a:t>セールスマン問題</a:t>
            </a:r>
            <a:r>
              <a:rPr lang="ja-JP" altLang="en-US" dirty="0"/>
              <a:t>へ</a:t>
            </a:r>
            <a:r>
              <a:rPr lang="ja-JP" altLang="en-US" dirty="0" smtClean="0"/>
              <a:t>のアプローチ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19</a:t>
            </a:fld>
            <a:endParaRPr lang="en-US" altLang="ja-JP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323528" y="980728"/>
                <a:ext cx="708815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kumimoji="1" lang="ja-JP" altLang="en-US" sz="2400" dirty="0" smtClean="0">
                    <a:solidFill>
                      <a:srgbClr val="FF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計算時間</a:t>
                </a:r>
                <a:r>
                  <a:rPr kumimoji="1" lang="ja-JP" altLang="en-US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を妥協する</a:t>
                </a:r>
                <a:endParaRPr kumimoji="1"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endParaRPr>
              </a:p>
              <a:p>
                <a:r>
                  <a:rPr lang="en-US" altLang="ja-JP" sz="24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メイリオ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メイリオ"/>
                            <a:sym typeface="Wingdings" panose="05000000000000000000" pitchFamily="2" charset="2"/>
                          </a:rPr>
                          <m:t>𝑛</m:t>
                        </m:r>
                      </m:e>
                      <m:sup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メイリオ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ja-JP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メイリオ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メイリオ"/>
                            <a:sym typeface="Wingdings" panose="05000000000000000000" pitchFamily="2" charset="2"/>
                          </a:rPr>
                          <m:t>2</m:t>
                        </m:r>
                      </m:e>
                      <m:sup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メイリオ"/>
                            <a:sym typeface="Wingdings" panose="05000000000000000000" pitchFamily="2" charset="2"/>
                          </a:rPr>
                          <m:t>𝑛</m:t>
                        </m:r>
                      </m:sup>
                    </m:sSup>
                  </m:oMath>
                </a14:m>
                <a:r>
                  <a:rPr kumimoji="1" lang="ja-JP" altLang="en-US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 に比例する計算時間</a:t>
                </a:r>
                <a:r>
                  <a:rPr lang="ja-JP" altLang="en-US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で</a:t>
                </a:r>
                <a:r>
                  <a:rPr lang="ja-JP" altLang="en-US" sz="2400" dirty="0" smtClean="0">
                    <a:latin typeface="Comic Sans MS"/>
                    <a:ea typeface="メイリオ"/>
                    <a:sym typeface="Wingdings" panose="05000000000000000000" pitchFamily="2" charset="2"/>
                  </a:rPr>
                  <a:t>最適解</a:t>
                </a:r>
                <a:r>
                  <a:rPr lang="ja-JP" altLang="en-US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を求める</a:t>
                </a:r>
                <a:endParaRPr kumimoji="1" lang="ja-JP" altLang="en-US" sz="24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80728"/>
                <a:ext cx="7088159" cy="830997"/>
              </a:xfrm>
              <a:prstGeom prst="rect">
                <a:avLst/>
              </a:prstGeom>
              <a:blipFill rotWithShape="1">
                <a:blip r:embed="rId2"/>
                <a:stretch>
                  <a:fillRect l="-1118" t="-5882" r="-430" b="-176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/>
          <p:cNvSpPr txBox="1"/>
          <p:nvPr/>
        </p:nvSpPr>
        <p:spPr>
          <a:xfrm>
            <a:off x="362044" y="2492896"/>
            <a:ext cx="6955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4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最適性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を妥協する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r>
              <a:rPr lang="en-US" altLang="ja-JP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	</a:t>
            </a:r>
            <a:r>
              <a:rPr lang="ja-JP" altLang="en-US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多項式</a:t>
            </a:r>
            <a:r>
              <a:rPr kumimoji="1" lang="ja-JP" altLang="en-US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時間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で「</a:t>
            </a:r>
            <a:r>
              <a:rPr kumimoji="1" lang="ja-JP" altLang="en-US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ある程度良い解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」を求める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60032" y="1732746"/>
            <a:ext cx="39773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[Bellman 1962, Held-Karp 1962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]</a:t>
            </a:r>
            <a:endParaRPr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1082124" y="3923764"/>
                <a:ext cx="7018268" cy="1200329"/>
              </a:xfrm>
              <a:prstGeom prst="rect">
                <a:avLst/>
              </a:prstGeom>
              <a:noFill/>
              <a:ln w="19050">
                <a:solidFill>
                  <a:srgbClr val="0066FF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最適</a:t>
                </a:r>
                <a:r>
                  <a:rPr lang="ja-JP" altLang="en-US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解が </a:t>
                </a:r>
                <a:r>
                  <a:rPr lang="en-US" altLang="ja-JP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F* </a:t>
                </a:r>
                <a:r>
                  <a:rPr lang="ja-JP" altLang="en-US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である問題に対し</a:t>
                </a:r>
                <a:r>
                  <a:rPr lang="en-US" altLang="ja-JP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, </a:t>
                </a:r>
                <a:r>
                  <a:rPr kumimoji="1" lang="ja-JP" altLang="en-US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必ず </a:t>
                </a:r>
                <a:endParaRPr kumimoji="1"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endParaRPr>
              </a:p>
              <a:p>
                <a:r>
                  <a:rPr lang="en-US" altLang="ja-JP" sz="2400" b="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	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メイリオ"/>
                        <a:sym typeface="Wingdings" panose="05000000000000000000" pitchFamily="2" charset="2"/>
                      </a:rPr>
                      <m:t>𝑤</m:t>
                    </m:r>
                    <m:r>
                      <a:rPr kumimoji="1" lang="en-US" altLang="ja-JP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メイリオ"/>
                        <a:sym typeface="Wingdings" panose="05000000000000000000" pitchFamily="2" charset="2"/>
                      </a:rPr>
                      <m:t>(</m:t>
                    </m:r>
                    <m:r>
                      <a:rPr kumimoji="1" lang="en-US" altLang="ja-JP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メイリオ"/>
                        <a:sym typeface="Wingdings" panose="05000000000000000000" pitchFamily="2" charset="2"/>
                      </a:rPr>
                      <m:t>𝐹</m:t>
                    </m:r>
                    <m:r>
                      <a:rPr kumimoji="1" lang="en-US" altLang="ja-JP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メイリオ"/>
                        <a:sym typeface="Wingdings" panose="05000000000000000000" pitchFamily="2" charset="2"/>
                      </a:rPr>
                      <m:t>)≤</m:t>
                    </m:r>
                    <m:r>
                      <a:rPr kumimoji="1" lang="ja-JP" altLang="en-US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altLang="ja-JP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∙</m:t>
                    </m:r>
                    <m:r>
                      <a:rPr lang="en-US" altLang="ja-JP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𝑤</m:t>
                    </m:r>
                    <m:d>
                      <m:dPr>
                        <m:ctrlPr>
                          <a:rPr lang="en-US" altLang="ja-JP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altLang="ja-JP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𝐹</m:t>
                            </m:r>
                          </m:e>
                          <m:sup>
                            <m:r>
                              <a:rPr lang="en-US" altLang="ja-JP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endParaRPr kumimoji="1"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endParaRPr>
              </a:p>
              <a:p>
                <a:r>
                  <a:rPr kumimoji="1" lang="ja-JP" altLang="en-US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をみたす解 </a:t>
                </a:r>
                <a:r>
                  <a:rPr kumimoji="1" lang="en-US" altLang="ja-JP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F</a:t>
                </a:r>
                <a:r>
                  <a:rPr lang="ja-JP" altLang="en-US" sz="24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 </a:t>
                </a:r>
                <a:r>
                  <a:rPr lang="ja-JP" altLang="en-US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を多項式</a:t>
                </a:r>
                <a:r>
                  <a:rPr lang="ja-JP" altLang="en-US" sz="24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時間で</a:t>
                </a:r>
                <a:r>
                  <a:rPr lang="ja-JP" altLang="en-US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求めるアルゴリズム</a:t>
                </a:r>
                <a:endParaRPr kumimoji="1" lang="ja-JP" altLang="en-US" sz="24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124" y="3923764"/>
                <a:ext cx="7018268" cy="1200329"/>
              </a:xfrm>
              <a:prstGeom prst="rect">
                <a:avLst/>
              </a:prstGeom>
              <a:blipFill rotWithShape="1">
                <a:blip r:embed="rId3"/>
                <a:stretch>
                  <a:fillRect l="-1300" t="-5000" r="-173" b="-10500"/>
                </a:stretch>
              </a:blipFill>
              <a:ln w="19050">
                <a:solidFill>
                  <a:srgbClr val="0066FF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938108" y="3486480"/>
                <a:ext cx="2968761" cy="46166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66FF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ja-JP" altLang="en-US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メイリオ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kumimoji="1" lang="en-US" altLang="ja-JP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-</a:t>
                </a:r>
                <a:r>
                  <a:rPr kumimoji="1" lang="ja-JP" altLang="en-US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近似アルゴリズム</a:t>
                </a:r>
                <a:endParaRPr kumimoji="1" lang="ja-JP" altLang="en-US" sz="24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108" y="3486480"/>
                <a:ext cx="2968761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2658" r="-1837" b="-27848"/>
                </a:stretch>
              </a:blipFill>
              <a:ln w="19050">
                <a:solidFill>
                  <a:srgbClr val="0066FF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1691680" y="5190291"/>
                <a:ext cx="359874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kumimoji="1" lang="ja-JP" altLang="en-US" sz="2400" i="1" smtClean="0">
                        <a:solidFill>
                          <a:srgbClr val="000000"/>
                        </a:solidFill>
                        <a:latin typeface="Cambria Math"/>
                        <a:ea typeface="メイリオ"/>
                        <a:sym typeface="Wingdings" panose="05000000000000000000" pitchFamily="2" charset="2"/>
                      </a:rPr>
                      <m:t>𝛼</m:t>
                    </m:r>
                    <m:r>
                      <a:rPr kumimoji="1" lang="ja-JP" altLang="en-US" sz="2400" i="1" smtClean="0">
                        <a:solidFill>
                          <a:srgbClr val="000000"/>
                        </a:solidFill>
                        <a:latin typeface="Cambria Math"/>
                        <a:ea typeface="メイリオ"/>
                        <a:sym typeface="Wingdings" panose="05000000000000000000" pitchFamily="2" charset="2"/>
                      </a:rPr>
                      <m:t>≥1</m:t>
                    </m:r>
                  </m:oMath>
                </a14:m>
                <a:endParaRPr kumimoji="1" lang="en-US" altLang="ja-JP" sz="2400" b="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kumimoji="1" lang="ja-JP" altLang="en-US" sz="2400" i="1" smtClean="0">
                        <a:solidFill>
                          <a:srgbClr val="000000"/>
                        </a:solidFill>
                        <a:latin typeface="Cambria Math"/>
                        <a:ea typeface="メイリオ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kumimoji="1" lang="ja-JP" altLang="en-US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 </a:t>
                </a:r>
                <a:r>
                  <a:rPr lang="ja-JP" altLang="en-US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が </a:t>
                </a:r>
                <a:r>
                  <a:rPr lang="en-US" altLang="ja-JP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1 </a:t>
                </a:r>
                <a:r>
                  <a:rPr lang="ja-JP" altLang="en-US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に近いほど良い</a:t>
                </a:r>
                <a:endParaRPr kumimoji="1" lang="ja-JP" altLang="en-US" sz="24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5190291"/>
                <a:ext cx="3598742" cy="830997"/>
              </a:xfrm>
              <a:prstGeom prst="rect">
                <a:avLst/>
              </a:prstGeom>
              <a:blipFill rotWithShape="1">
                <a:blip r:embed="rId5"/>
                <a:stretch>
                  <a:fillRect l="-2373" t="-3650" r="-1525" b="-1678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443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ネットワーク上</a:t>
            </a:r>
            <a:r>
              <a:rPr lang="ja-JP" altLang="en-US" dirty="0" smtClean="0"/>
              <a:t>の最適化問題 その１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2</a:t>
            </a:fld>
            <a:endParaRPr lang="en-US" altLang="ja-JP"/>
          </a:p>
        </p:txBody>
      </p:sp>
      <p:grpSp>
        <p:nvGrpSpPr>
          <p:cNvPr id="44" name="グループ化 43"/>
          <p:cNvGrpSpPr/>
          <p:nvPr/>
        </p:nvGrpSpPr>
        <p:grpSpPr>
          <a:xfrm>
            <a:off x="2339752" y="980728"/>
            <a:ext cx="3600996" cy="1227137"/>
            <a:chOff x="2339752" y="980728"/>
            <a:chExt cx="3600996" cy="1227137"/>
          </a:xfrm>
        </p:grpSpPr>
        <p:sp>
          <p:nvSpPr>
            <p:cNvPr id="12" name="Oval 58"/>
            <p:cNvSpPr>
              <a:spLocks noChangeArrowheads="1"/>
            </p:cNvSpPr>
            <p:nvPr/>
          </p:nvSpPr>
          <p:spPr bwMode="auto">
            <a:xfrm>
              <a:off x="2339752" y="1558578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3" name="Oval 59"/>
            <p:cNvSpPr>
              <a:spLocks noChangeArrowheads="1"/>
            </p:cNvSpPr>
            <p:nvPr/>
          </p:nvSpPr>
          <p:spPr bwMode="auto">
            <a:xfrm>
              <a:off x="5367660" y="980728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4" name="Oval 60"/>
            <p:cNvSpPr>
              <a:spLocks noChangeArrowheads="1"/>
            </p:cNvSpPr>
            <p:nvPr/>
          </p:nvSpPr>
          <p:spPr bwMode="auto">
            <a:xfrm>
              <a:off x="2771950" y="982315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5" name="Oval 61"/>
            <p:cNvSpPr>
              <a:spLocks noChangeArrowheads="1"/>
            </p:cNvSpPr>
            <p:nvPr/>
          </p:nvSpPr>
          <p:spPr bwMode="auto">
            <a:xfrm>
              <a:off x="2773140" y="2063403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7" name="Oval 63"/>
            <p:cNvSpPr>
              <a:spLocks noChangeArrowheads="1"/>
            </p:cNvSpPr>
            <p:nvPr/>
          </p:nvSpPr>
          <p:spPr bwMode="auto">
            <a:xfrm>
              <a:off x="5367660" y="2063403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8" name="AutoShape 64"/>
            <p:cNvCxnSpPr>
              <a:cxnSpLocks noChangeShapeType="1"/>
              <a:stCxn id="14" idx="3"/>
              <a:endCxn id="12" idx="7"/>
            </p:cNvCxnSpPr>
            <p:nvPr/>
          </p:nvCxnSpPr>
          <p:spPr bwMode="auto">
            <a:xfrm flipH="1">
              <a:off x="2463059" y="1105622"/>
              <a:ext cx="330047" cy="47411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65"/>
            <p:cNvCxnSpPr>
              <a:cxnSpLocks noChangeShapeType="1"/>
              <a:stCxn id="12" idx="5"/>
              <a:endCxn id="15" idx="1"/>
            </p:cNvCxnSpPr>
            <p:nvPr/>
          </p:nvCxnSpPr>
          <p:spPr bwMode="auto">
            <a:xfrm>
              <a:off x="2463577" y="1682403"/>
              <a:ext cx="330200" cy="40163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68"/>
            <p:cNvCxnSpPr>
              <a:cxnSpLocks noChangeShapeType="1"/>
              <a:stCxn id="14" idx="6"/>
              <a:endCxn id="13" idx="2"/>
            </p:cNvCxnSpPr>
            <p:nvPr/>
          </p:nvCxnSpPr>
          <p:spPr bwMode="auto">
            <a:xfrm flipV="1">
              <a:off x="2916412" y="1052959"/>
              <a:ext cx="2451248" cy="15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AutoShape 71"/>
            <p:cNvCxnSpPr>
              <a:cxnSpLocks noChangeShapeType="1"/>
              <a:stCxn id="15" idx="6"/>
              <a:endCxn id="17" idx="2"/>
            </p:cNvCxnSpPr>
            <p:nvPr/>
          </p:nvCxnSpPr>
          <p:spPr bwMode="auto">
            <a:xfrm>
              <a:off x="2917602" y="2135634"/>
              <a:ext cx="245005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AutoShape 72"/>
            <p:cNvCxnSpPr>
              <a:cxnSpLocks noChangeShapeType="1"/>
              <a:stCxn id="13" idx="4"/>
              <a:endCxn id="17" idx="0"/>
            </p:cNvCxnSpPr>
            <p:nvPr/>
          </p:nvCxnSpPr>
          <p:spPr bwMode="auto">
            <a:xfrm rot="5400000">
              <a:off x="4970785" y="1593503"/>
              <a:ext cx="938213" cy="15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AutoShape 74"/>
            <p:cNvCxnSpPr>
              <a:cxnSpLocks noChangeShapeType="1"/>
              <a:stCxn id="14" idx="4"/>
              <a:endCxn id="15" idx="0"/>
            </p:cNvCxnSpPr>
            <p:nvPr/>
          </p:nvCxnSpPr>
          <p:spPr bwMode="auto">
            <a:xfrm>
              <a:off x="2844181" y="1126778"/>
              <a:ext cx="1190" cy="9366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Oval 63"/>
            <p:cNvSpPr>
              <a:spLocks noChangeArrowheads="1"/>
            </p:cNvSpPr>
            <p:nvPr/>
          </p:nvSpPr>
          <p:spPr bwMode="auto">
            <a:xfrm>
              <a:off x="5796285" y="1556792"/>
              <a:ext cx="144463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31" name="AutoShape 71"/>
            <p:cNvCxnSpPr>
              <a:cxnSpLocks noChangeShapeType="1"/>
              <a:stCxn id="17" idx="6"/>
              <a:endCxn id="30" idx="3"/>
            </p:cNvCxnSpPr>
            <p:nvPr/>
          </p:nvCxnSpPr>
          <p:spPr bwMode="auto">
            <a:xfrm flipV="1">
              <a:off x="5512123" y="1680099"/>
              <a:ext cx="305318" cy="45553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AutoShape 71"/>
            <p:cNvCxnSpPr>
              <a:cxnSpLocks noChangeShapeType="1"/>
              <a:stCxn id="15" idx="6"/>
              <a:endCxn id="13" idx="3"/>
            </p:cNvCxnSpPr>
            <p:nvPr/>
          </p:nvCxnSpPr>
          <p:spPr bwMode="auto">
            <a:xfrm flipV="1">
              <a:off x="2917602" y="1104034"/>
              <a:ext cx="2471214" cy="103160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AutoShape 71"/>
            <p:cNvCxnSpPr>
              <a:cxnSpLocks noChangeShapeType="1"/>
              <a:stCxn id="12" idx="6"/>
              <a:endCxn id="30" idx="2"/>
            </p:cNvCxnSpPr>
            <p:nvPr/>
          </p:nvCxnSpPr>
          <p:spPr bwMode="auto">
            <a:xfrm flipV="1">
              <a:off x="2484215" y="1629024"/>
              <a:ext cx="3312070" cy="178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" name="テキスト ボックス 3"/>
          <p:cNvSpPr txBox="1"/>
          <p:nvPr/>
        </p:nvSpPr>
        <p:spPr>
          <a:xfrm>
            <a:off x="395536" y="2742019"/>
            <a:ext cx="8085868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問題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すべてのセンサー間で通信ができるためには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r>
              <a:rPr lang="en-US" altLang="ja-JP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       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どのようにルーティング経路を設定すれば十分か？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879103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ネットワーク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1600" y="5478323"/>
            <a:ext cx="4839786" cy="830997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すべてのセンサーを連結させる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閉路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は</a:t>
            </a:r>
            <a:r>
              <a:rPr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不要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32" y="1269727"/>
            <a:ext cx="399913" cy="527720"/>
          </a:xfrm>
          <a:prstGeom prst="rect">
            <a:avLst/>
          </a:prstGeom>
        </p:spPr>
      </p:pic>
      <p:pic>
        <p:nvPicPr>
          <p:cNvPr id="82" name="図 8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445" y="646813"/>
            <a:ext cx="399913" cy="527720"/>
          </a:xfrm>
          <a:prstGeom prst="rect">
            <a:avLst/>
          </a:prstGeom>
        </p:spPr>
      </p:pic>
      <p:pic>
        <p:nvPicPr>
          <p:cNvPr id="83" name="図 8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747" y="1787268"/>
            <a:ext cx="399913" cy="527720"/>
          </a:xfrm>
          <a:prstGeom prst="rect">
            <a:avLst/>
          </a:prstGeom>
        </p:spPr>
      </p:pic>
      <p:pic>
        <p:nvPicPr>
          <p:cNvPr id="84" name="図 8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21" y="1762254"/>
            <a:ext cx="399913" cy="527720"/>
          </a:xfrm>
          <a:prstGeom prst="rect">
            <a:avLst/>
          </a:prstGeom>
        </p:spPr>
      </p:pic>
      <p:pic>
        <p:nvPicPr>
          <p:cNvPr id="85" name="図 8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461" y="1259548"/>
            <a:ext cx="399913" cy="527720"/>
          </a:xfrm>
          <a:prstGeom prst="rect">
            <a:avLst/>
          </a:prstGeom>
        </p:spPr>
      </p:pic>
      <p:pic>
        <p:nvPicPr>
          <p:cNvPr id="86" name="図 8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165" y="636068"/>
            <a:ext cx="399913" cy="527720"/>
          </a:xfrm>
          <a:prstGeom prst="rect">
            <a:avLst/>
          </a:prstGeom>
        </p:spPr>
      </p:pic>
      <p:grpSp>
        <p:nvGrpSpPr>
          <p:cNvPr id="9" name="グループ化 8"/>
          <p:cNvGrpSpPr/>
          <p:nvPr/>
        </p:nvGrpSpPr>
        <p:grpSpPr>
          <a:xfrm>
            <a:off x="1009074" y="3751765"/>
            <a:ext cx="2408065" cy="1095807"/>
            <a:chOff x="1009074" y="3751765"/>
            <a:chExt cx="2408065" cy="1095807"/>
          </a:xfrm>
        </p:grpSpPr>
        <p:cxnSp>
          <p:nvCxnSpPr>
            <p:cNvPr id="53" name="AutoShape 71"/>
            <p:cNvCxnSpPr>
              <a:cxnSpLocks noChangeShapeType="1"/>
              <a:stCxn id="38" idx="6"/>
              <a:endCxn id="50" idx="2"/>
            </p:cNvCxnSpPr>
            <p:nvPr/>
          </p:nvCxnSpPr>
          <p:spPr bwMode="auto">
            <a:xfrm flipV="1">
              <a:off x="1190035" y="4397623"/>
              <a:ext cx="2039802" cy="12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8" name="Oval 58"/>
            <p:cNvSpPr>
              <a:spLocks noChangeArrowheads="1"/>
            </p:cNvSpPr>
            <p:nvPr/>
          </p:nvSpPr>
          <p:spPr bwMode="auto">
            <a:xfrm>
              <a:off x="1101065" y="4350031"/>
              <a:ext cx="88970" cy="97597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39" name="Oval 59"/>
            <p:cNvSpPr>
              <a:spLocks noChangeArrowheads="1"/>
            </p:cNvSpPr>
            <p:nvPr/>
          </p:nvSpPr>
          <p:spPr bwMode="auto">
            <a:xfrm>
              <a:off x="2965860" y="3959643"/>
              <a:ext cx="88970" cy="97597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40" name="Oval 60"/>
            <p:cNvSpPr>
              <a:spLocks noChangeArrowheads="1"/>
            </p:cNvSpPr>
            <p:nvPr/>
          </p:nvSpPr>
          <p:spPr bwMode="auto">
            <a:xfrm>
              <a:off x="1367242" y="3960715"/>
              <a:ext cx="88970" cy="97597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41" name="Oval 61"/>
            <p:cNvSpPr>
              <a:spLocks noChangeArrowheads="1"/>
            </p:cNvSpPr>
            <p:nvPr/>
          </p:nvSpPr>
          <p:spPr bwMode="auto">
            <a:xfrm>
              <a:off x="1367975" y="4691084"/>
              <a:ext cx="88970" cy="97597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42" name="Oval 63"/>
            <p:cNvSpPr>
              <a:spLocks noChangeArrowheads="1"/>
            </p:cNvSpPr>
            <p:nvPr/>
          </p:nvSpPr>
          <p:spPr bwMode="auto">
            <a:xfrm>
              <a:off x="2965860" y="4691084"/>
              <a:ext cx="88970" cy="97597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43" name="AutoShape 64"/>
            <p:cNvCxnSpPr>
              <a:cxnSpLocks noChangeShapeType="1"/>
              <a:stCxn id="40" idx="3"/>
              <a:endCxn id="38" idx="7"/>
            </p:cNvCxnSpPr>
            <p:nvPr/>
          </p:nvCxnSpPr>
          <p:spPr bwMode="auto">
            <a:xfrm flipH="1">
              <a:off x="1177006" y="4044020"/>
              <a:ext cx="203266" cy="320304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" name="AutoShape 65"/>
            <p:cNvCxnSpPr>
              <a:cxnSpLocks noChangeShapeType="1"/>
              <a:stCxn id="38" idx="5"/>
              <a:endCxn id="41" idx="1"/>
            </p:cNvCxnSpPr>
            <p:nvPr/>
          </p:nvCxnSpPr>
          <p:spPr bwMode="auto">
            <a:xfrm>
              <a:off x="1177325" y="4433686"/>
              <a:ext cx="203360" cy="27134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6" name="AutoShape 68"/>
            <p:cNvCxnSpPr>
              <a:cxnSpLocks noChangeShapeType="1"/>
              <a:stCxn id="40" idx="6"/>
              <a:endCxn id="39" idx="2"/>
            </p:cNvCxnSpPr>
            <p:nvPr/>
          </p:nvCxnSpPr>
          <p:spPr bwMode="auto">
            <a:xfrm flipV="1">
              <a:off x="1456212" y="4008441"/>
              <a:ext cx="1509648" cy="107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" name="AutoShape 71"/>
            <p:cNvCxnSpPr>
              <a:cxnSpLocks noChangeShapeType="1"/>
              <a:stCxn id="41" idx="6"/>
              <a:endCxn id="42" idx="2"/>
            </p:cNvCxnSpPr>
            <p:nvPr/>
          </p:nvCxnSpPr>
          <p:spPr bwMode="auto">
            <a:xfrm>
              <a:off x="1456945" y="4739883"/>
              <a:ext cx="1508915" cy="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AutoShape 72"/>
            <p:cNvCxnSpPr>
              <a:cxnSpLocks noChangeShapeType="1"/>
              <a:stCxn id="39" idx="4"/>
              <a:endCxn id="42" idx="0"/>
            </p:cNvCxnSpPr>
            <p:nvPr/>
          </p:nvCxnSpPr>
          <p:spPr bwMode="auto">
            <a:xfrm rot="5400000">
              <a:off x="2693423" y="4373673"/>
              <a:ext cx="633845" cy="97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AutoShape 74"/>
            <p:cNvCxnSpPr>
              <a:cxnSpLocks noChangeShapeType="1"/>
              <a:stCxn id="40" idx="4"/>
              <a:endCxn id="41" idx="0"/>
            </p:cNvCxnSpPr>
            <p:nvPr/>
          </p:nvCxnSpPr>
          <p:spPr bwMode="auto">
            <a:xfrm>
              <a:off x="1411727" y="4058312"/>
              <a:ext cx="733" cy="63277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0" name="Oval 63"/>
            <p:cNvSpPr>
              <a:spLocks noChangeArrowheads="1"/>
            </p:cNvSpPr>
            <p:nvPr/>
          </p:nvSpPr>
          <p:spPr bwMode="auto">
            <a:xfrm>
              <a:off x="3229837" y="4348824"/>
              <a:ext cx="88970" cy="97597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51" name="AutoShape 71"/>
            <p:cNvCxnSpPr>
              <a:cxnSpLocks noChangeShapeType="1"/>
              <a:stCxn id="42" idx="6"/>
              <a:endCxn id="50" idx="3"/>
            </p:cNvCxnSpPr>
            <p:nvPr/>
          </p:nvCxnSpPr>
          <p:spPr bwMode="auto">
            <a:xfrm flipV="1">
              <a:off x="3054830" y="4432129"/>
              <a:ext cx="188036" cy="307754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AutoShape 71"/>
            <p:cNvCxnSpPr>
              <a:cxnSpLocks noChangeShapeType="1"/>
              <a:stCxn id="41" idx="6"/>
              <a:endCxn id="39" idx="3"/>
            </p:cNvCxnSpPr>
            <p:nvPr/>
          </p:nvCxnSpPr>
          <p:spPr bwMode="auto">
            <a:xfrm flipV="1">
              <a:off x="1456945" y="4042947"/>
              <a:ext cx="1521945" cy="696936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87" name="図 8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7533" y="3751765"/>
              <a:ext cx="268388" cy="354161"/>
            </a:xfrm>
            <a:prstGeom prst="rect">
              <a:avLst/>
            </a:prstGeom>
          </p:spPr>
        </p:pic>
        <p:pic>
          <p:nvPicPr>
            <p:cNvPr id="88" name="図 8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074" y="4111762"/>
              <a:ext cx="268388" cy="354161"/>
            </a:xfrm>
            <a:prstGeom prst="rect">
              <a:avLst/>
            </a:prstGeom>
          </p:spPr>
        </p:pic>
        <p:pic>
          <p:nvPicPr>
            <p:cNvPr id="89" name="図 8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775" y="4485380"/>
              <a:ext cx="268388" cy="354161"/>
            </a:xfrm>
            <a:prstGeom prst="rect">
              <a:avLst/>
            </a:prstGeom>
          </p:spPr>
        </p:pic>
        <p:pic>
          <p:nvPicPr>
            <p:cNvPr id="90" name="図 8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0460" y="3757601"/>
              <a:ext cx="268388" cy="354161"/>
            </a:xfrm>
            <a:prstGeom prst="rect">
              <a:avLst/>
            </a:prstGeom>
          </p:spPr>
        </p:pic>
        <p:pic>
          <p:nvPicPr>
            <p:cNvPr id="91" name="図 9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8751" y="4141638"/>
              <a:ext cx="268388" cy="354161"/>
            </a:xfrm>
            <a:prstGeom prst="rect">
              <a:avLst/>
            </a:prstGeom>
          </p:spPr>
        </p:pic>
        <p:pic>
          <p:nvPicPr>
            <p:cNvPr id="92" name="図 9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0815" y="4493411"/>
              <a:ext cx="268388" cy="354161"/>
            </a:xfrm>
            <a:prstGeom prst="rect">
              <a:avLst/>
            </a:prstGeom>
          </p:spPr>
        </p:pic>
      </p:grpSp>
      <p:grpSp>
        <p:nvGrpSpPr>
          <p:cNvPr id="10" name="グループ化 9"/>
          <p:cNvGrpSpPr/>
          <p:nvPr/>
        </p:nvGrpSpPr>
        <p:grpSpPr>
          <a:xfrm>
            <a:off x="5115324" y="3736318"/>
            <a:ext cx="2398782" cy="1111254"/>
            <a:chOff x="5115324" y="3736318"/>
            <a:chExt cx="2398782" cy="1111254"/>
          </a:xfrm>
        </p:grpSpPr>
        <p:sp>
          <p:nvSpPr>
            <p:cNvPr id="61" name="Oval 58"/>
            <p:cNvSpPr>
              <a:spLocks noChangeArrowheads="1"/>
            </p:cNvSpPr>
            <p:nvPr/>
          </p:nvSpPr>
          <p:spPr bwMode="auto">
            <a:xfrm>
              <a:off x="5205521" y="4350031"/>
              <a:ext cx="88970" cy="97597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62" name="Oval 59"/>
            <p:cNvSpPr>
              <a:spLocks noChangeArrowheads="1"/>
            </p:cNvSpPr>
            <p:nvPr/>
          </p:nvSpPr>
          <p:spPr bwMode="auto">
            <a:xfrm>
              <a:off x="7070316" y="3959643"/>
              <a:ext cx="88970" cy="97597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63" name="Oval 60"/>
            <p:cNvSpPr>
              <a:spLocks noChangeArrowheads="1"/>
            </p:cNvSpPr>
            <p:nvPr/>
          </p:nvSpPr>
          <p:spPr bwMode="auto">
            <a:xfrm>
              <a:off x="5471698" y="3960715"/>
              <a:ext cx="88970" cy="97597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64" name="Oval 61"/>
            <p:cNvSpPr>
              <a:spLocks noChangeArrowheads="1"/>
            </p:cNvSpPr>
            <p:nvPr/>
          </p:nvSpPr>
          <p:spPr bwMode="auto">
            <a:xfrm>
              <a:off x="5472431" y="4691084"/>
              <a:ext cx="88970" cy="97597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auto">
            <a:xfrm>
              <a:off x="7070316" y="4691084"/>
              <a:ext cx="88970" cy="97597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66" name="AutoShape 64"/>
            <p:cNvCxnSpPr>
              <a:cxnSpLocks noChangeShapeType="1"/>
              <a:stCxn id="63" idx="3"/>
              <a:endCxn id="61" idx="7"/>
            </p:cNvCxnSpPr>
            <p:nvPr/>
          </p:nvCxnSpPr>
          <p:spPr bwMode="auto">
            <a:xfrm flipH="1">
              <a:off x="5281462" y="4044020"/>
              <a:ext cx="203266" cy="320304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" name="AutoShape 65"/>
            <p:cNvCxnSpPr>
              <a:cxnSpLocks noChangeShapeType="1"/>
              <a:stCxn id="61" idx="5"/>
              <a:endCxn id="64" idx="1"/>
            </p:cNvCxnSpPr>
            <p:nvPr/>
          </p:nvCxnSpPr>
          <p:spPr bwMode="auto">
            <a:xfrm>
              <a:off x="5281781" y="4433686"/>
              <a:ext cx="203360" cy="27134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8" name="AutoShape 68"/>
            <p:cNvCxnSpPr>
              <a:cxnSpLocks noChangeShapeType="1"/>
              <a:stCxn id="63" idx="6"/>
              <a:endCxn id="62" idx="2"/>
            </p:cNvCxnSpPr>
            <p:nvPr/>
          </p:nvCxnSpPr>
          <p:spPr bwMode="auto">
            <a:xfrm flipV="1">
              <a:off x="5560668" y="4008441"/>
              <a:ext cx="1509648" cy="107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9" name="AutoShape 71"/>
            <p:cNvCxnSpPr>
              <a:cxnSpLocks noChangeShapeType="1"/>
              <a:stCxn id="64" idx="6"/>
              <a:endCxn id="65" idx="2"/>
            </p:cNvCxnSpPr>
            <p:nvPr/>
          </p:nvCxnSpPr>
          <p:spPr bwMode="auto">
            <a:xfrm>
              <a:off x="5561401" y="4739883"/>
              <a:ext cx="1508915" cy="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" name="AutoShape 72"/>
            <p:cNvCxnSpPr>
              <a:cxnSpLocks noChangeShapeType="1"/>
              <a:stCxn id="62" idx="4"/>
              <a:endCxn id="65" idx="0"/>
            </p:cNvCxnSpPr>
            <p:nvPr/>
          </p:nvCxnSpPr>
          <p:spPr bwMode="auto">
            <a:xfrm rot="5400000">
              <a:off x="6797879" y="4373673"/>
              <a:ext cx="633845" cy="977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" name="AutoShape 74"/>
            <p:cNvCxnSpPr>
              <a:cxnSpLocks noChangeShapeType="1"/>
              <a:stCxn id="63" idx="4"/>
              <a:endCxn id="64" idx="0"/>
            </p:cNvCxnSpPr>
            <p:nvPr/>
          </p:nvCxnSpPr>
          <p:spPr bwMode="auto">
            <a:xfrm>
              <a:off x="5516183" y="4058312"/>
              <a:ext cx="733" cy="63277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" name="Oval 63"/>
            <p:cNvSpPr>
              <a:spLocks noChangeArrowheads="1"/>
            </p:cNvSpPr>
            <p:nvPr/>
          </p:nvSpPr>
          <p:spPr bwMode="auto">
            <a:xfrm>
              <a:off x="7334293" y="4348824"/>
              <a:ext cx="88970" cy="97597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73" name="AutoShape 71"/>
            <p:cNvCxnSpPr>
              <a:cxnSpLocks noChangeShapeType="1"/>
              <a:stCxn id="65" idx="6"/>
              <a:endCxn id="72" idx="3"/>
            </p:cNvCxnSpPr>
            <p:nvPr/>
          </p:nvCxnSpPr>
          <p:spPr bwMode="auto">
            <a:xfrm flipV="1">
              <a:off x="7159286" y="4432129"/>
              <a:ext cx="188036" cy="307754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4" name="AutoShape 71"/>
            <p:cNvCxnSpPr>
              <a:cxnSpLocks noChangeShapeType="1"/>
              <a:stCxn id="64" idx="6"/>
              <a:endCxn id="62" idx="3"/>
            </p:cNvCxnSpPr>
            <p:nvPr/>
          </p:nvCxnSpPr>
          <p:spPr bwMode="auto">
            <a:xfrm flipV="1">
              <a:off x="5561401" y="4042947"/>
              <a:ext cx="1521945" cy="69693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5" name="AutoShape 71"/>
            <p:cNvCxnSpPr>
              <a:cxnSpLocks noChangeShapeType="1"/>
              <a:stCxn id="61" idx="6"/>
              <a:endCxn id="72" idx="2"/>
            </p:cNvCxnSpPr>
            <p:nvPr/>
          </p:nvCxnSpPr>
          <p:spPr bwMode="auto">
            <a:xfrm flipV="1">
              <a:off x="5294491" y="4397623"/>
              <a:ext cx="2039802" cy="12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93" name="図 9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5324" y="4153440"/>
              <a:ext cx="268388" cy="354161"/>
            </a:xfrm>
            <a:prstGeom prst="rect">
              <a:avLst/>
            </a:prstGeom>
          </p:spPr>
        </p:pic>
        <p:pic>
          <p:nvPicPr>
            <p:cNvPr id="94" name="図 9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6746" y="3748563"/>
              <a:ext cx="268388" cy="354161"/>
            </a:xfrm>
            <a:prstGeom prst="rect">
              <a:avLst/>
            </a:prstGeom>
          </p:spPr>
        </p:pic>
        <p:pic>
          <p:nvPicPr>
            <p:cNvPr id="95" name="図 9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89077" y="4468981"/>
              <a:ext cx="268388" cy="354161"/>
            </a:xfrm>
            <a:prstGeom prst="rect">
              <a:avLst/>
            </a:prstGeom>
          </p:spPr>
        </p:pic>
        <p:pic>
          <p:nvPicPr>
            <p:cNvPr id="96" name="図 9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6296" y="4493411"/>
              <a:ext cx="268388" cy="354161"/>
            </a:xfrm>
            <a:prstGeom prst="rect">
              <a:avLst/>
            </a:prstGeom>
          </p:spPr>
        </p:pic>
        <p:pic>
          <p:nvPicPr>
            <p:cNvPr id="97" name="図 9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5718" y="4141553"/>
              <a:ext cx="268388" cy="354161"/>
            </a:xfrm>
            <a:prstGeom prst="rect">
              <a:avLst/>
            </a:prstGeom>
          </p:spPr>
        </p:pic>
        <p:pic>
          <p:nvPicPr>
            <p:cNvPr id="98" name="図 9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77759" y="3736318"/>
              <a:ext cx="268388" cy="35416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927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メトリック巡回セールスマン問題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20</a:t>
            </a:fld>
            <a:endParaRPr lang="en-US" alt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2150" y="764704"/>
            <a:ext cx="5085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グラフ </a:t>
            </a:r>
            <a:r>
              <a:rPr kumimoji="1" lang="en-US" altLang="ja-JP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G = (V, E), </a:t>
            </a:r>
            <a:r>
              <a:rPr lang="ja-JP" altLang="en-US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辺</a:t>
            </a:r>
            <a:r>
              <a:rPr lang="ja-JP" altLang="en-US" sz="2400" dirty="0">
                <a:latin typeface="Comic Sans MS"/>
                <a:ea typeface="メイリオ"/>
                <a:sym typeface="Wingdings" panose="05000000000000000000" pitchFamily="2" charset="2"/>
              </a:rPr>
              <a:t>重み</a:t>
            </a:r>
            <a:r>
              <a:rPr lang="en-US" altLang="ja-JP" sz="2400" dirty="0">
                <a:latin typeface="Comic Sans MS"/>
                <a:ea typeface="メイリオ"/>
                <a:sym typeface="Wingdings" panose="05000000000000000000" pitchFamily="2" charset="2"/>
              </a:rPr>
              <a:t> w: E</a:t>
            </a:r>
            <a:r>
              <a:rPr lang="ja-JP" altLang="en-US" sz="2400" dirty="0">
                <a:latin typeface="Comic Sans MS"/>
                <a:ea typeface="メイリオ"/>
                <a:sym typeface="Wingdings" panose="05000000000000000000" pitchFamily="2" charset="2"/>
              </a:rPr>
              <a:t>→</a:t>
            </a:r>
            <a:r>
              <a:rPr lang="en-US" altLang="ja-JP" sz="2400" dirty="0">
                <a:latin typeface="Comic Sans MS"/>
                <a:ea typeface="メイリオ"/>
                <a:sym typeface="Wingdings" panose="05000000000000000000" pitchFamily="2" charset="2"/>
              </a:rPr>
              <a:t>R</a:t>
            </a:r>
            <a:r>
              <a:rPr lang="en-US" altLang="ja-JP" sz="2400" baseline="-25000" dirty="0">
                <a:latin typeface="Comic Sans MS"/>
                <a:ea typeface="メイリオ"/>
                <a:sym typeface="Wingdings" panose="05000000000000000000" pitchFamily="2" charset="2"/>
              </a:rPr>
              <a:t>≥0 </a:t>
            </a:r>
            <a:endParaRPr lang="ja-JP" altLang="en-US" sz="2400" baseline="-25000" dirty="0"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84863" y="1772816"/>
            <a:ext cx="5599305" cy="175432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E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= {</a:t>
            </a:r>
            <a:r>
              <a:rPr lang="en-US" altLang="ja-JP" sz="24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uv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: </a:t>
            </a:r>
            <a:r>
              <a:rPr lang="en-US" altLang="ja-JP" sz="24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u,v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∈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V}        </a:t>
            </a:r>
            <a:r>
              <a:rPr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[G</a:t>
            </a:r>
            <a:r>
              <a:rPr lang="ja-JP" altLang="en-US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は完全グラフ</a:t>
            </a:r>
            <a:r>
              <a:rPr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]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endParaRPr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 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は </a:t>
            </a:r>
            <a:r>
              <a:rPr lang="ja-JP" altLang="en-US" sz="2400" b="1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メトリック</a:t>
            </a:r>
            <a:endParaRPr lang="en-US" altLang="ja-JP" sz="2400" b="1" dirty="0" smtClean="0">
              <a:solidFill>
                <a:srgbClr val="FF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</a:t>
            </a:r>
            <a:r>
              <a:rPr lang="en-US" altLang="ja-JP" sz="2000" dirty="0" err="1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xy</a:t>
            </a:r>
            <a:r>
              <a:rPr lang="en-US" altLang="ja-JP" sz="20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≥ 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</a:t>
            </a:r>
            <a:r>
              <a:rPr lang="en-US" altLang="ja-JP" sz="2000" dirty="0" err="1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xy</a:t>
            </a:r>
            <a:r>
              <a:rPr lang="en-US" altLang="ja-JP" sz="20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= 0        x = 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</a:t>
            </a:r>
            <a:r>
              <a:rPr lang="en-US" altLang="ja-JP" sz="2000" dirty="0" err="1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xz</a:t>
            </a:r>
            <a:r>
              <a:rPr lang="en-US" altLang="ja-JP" sz="20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≤ w(</a:t>
            </a:r>
            <a:r>
              <a:rPr lang="en-US" altLang="ja-JP" sz="2000" dirty="0" err="1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xy</a:t>
            </a:r>
            <a:r>
              <a:rPr lang="en-US" altLang="ja-JP" sz="20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+ w(</a:t>
            </a:r>
            <a:r>
              <a:rPr lang="en-US" altLang="ja-JP" sz="2000" dirty="0" err="1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yz</a:t>
            </a:r>
            <a:r>
              <a:rPr lang="en-US" altLang="ja-JP" sz="20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</a:t>
            </a:r>
            <a:r>
              <a:rPr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[</a:t>
            </a:r>
            <a:r>
              <a:rPr lang="ja-JP" altLang="en-US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三角不等式</a:t>
            </a:r>
            <a:r>
              <a:rPr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]</a:t>
            </a:r>
            <a:endParaRPr lang="en-US" altLang="ja-JP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8839" y="1340768"/>
            <a:ext cx="4801314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メトリック巡回セールスマン問題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10" name="左右矢印 9"/>
          <p:cNvSpPr/>
          <p:nvPr/>
        </p:nvSpPr>
        <p:spPr bwMode="auto">
          <a:xfrm>
            <a:off x="2564402" y="2899066"/>
            <a:ext cx="373151" cy="216024"/>
          </a:xfrm>
          <a:prstGeom prst="leftRightArrow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latin typeface="+mn-lt"/>
              <a:ea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99592" y="3573016"/>
            <a:ext cx="31373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例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 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ユークリッド距離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92043" y="4293096"/>
            <a:ext cx="6340197" cy="830997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この仮定の下でも多項式時間アルゴリズムは</a:t>
            </a:r>
            <a:endParaRPr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r>
              <a: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作られていない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grpSp>
        <p:nvGrpSpPr>
          <p:cNvPr id="67" name="グループ化 66"/>
          <p:cNvGrpSpPr/>
          <p:nvPr/>
        </p:nvGrpSpPr>
        <p:grpSpPr>
          <a:xfrm>
            <a:off x="6588224" y="980728"/>
            <a:ext cx="2309066" cy="1008112"/>
            <a:chOff x="6588224" y="980728"/>
            <a:chExt cx="2309066" cy="1008112"/>
          </a:xfrm>
        </p:grpSpPr>
        <p:sp>
          <p:nvSpPr>
            <p:cNvPr id="47" name="Oval 58"/>
            <p:cNvSpPr>
              <a:spLocks noChangeArrowheads="1"/>
            </p:cNvSpPr>
            <p:nvPr/>
          </p:nvSpPr>
          <p:spPr bwMode="auto">
            <a:xfrm>
              <a:off x="6876256" y="1630586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51" name="Oval 62"/>
            <p:cNvSpPr>
              <a:spLocks noChangeArrowheads="1"/>
            </p:cNvSpPr>
            <p:nvPr/>
          </p:nvSpPr>
          <p:spPr bwMode="auto">
            <a:xfrm>
              <a:off x="7746037" y="1400907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54" name="Oval 63"/>
            <p:cNvSpPr>
              <a:spLocks noChangeArrowheads="1"/>
            </p:cNvSpPr>
            <p:nvPr/>
          </p:nvSpPr>
          <p:spPr bwMode="auto">
            <a:xfrm>
              <a:off x="8460581" y="1778224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6588224" y="1268760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x</a:t>
              </a:r>
              <a:endPara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7662578" y="980728"/>
              <a:ext cx="3449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y</a:t>
              </a:r>
              <a:endPara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8547514" y="1527175"/>
              <a:ext cx="3497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z</a:t>
              </a:r>
              <a:endPara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cxnSp>
          <p:nvCxnSpPr>
            <p:cNvPr id="59" name="直線コネクタ 58"/>
            <p:cNvCxnSpPr>
              <a:stCxn id="47" idx="6"/>
              <a:endCxn id="54" idx="2"/>
            </p:cNvCxnSpPr>
            <p:nvPr/>
          </p:nvCxnSpPr>
          <p:spPr bwMode="auto">
            <a:xfrm>
              <a:off x="7020718" y="1702818"/>
              <a:ext cx="1439863" cy="14763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61" name="直線コネクタ 60"/>
            <p:cNvCxnSpPr>
              <a:stCxn id="51" idx="6"/>
              <a:endCxn id="54" idx="1"/>
            </p:cNvCxnSpPr>
            <p:nvPr/>
          </p:nvCxnSpPr>
          <p:spPr bwMode="auto">
            <a:xfrm>
              <a:off x="7890500" y="1473138"/>
              <a:ext cx="591237" cy="32624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64" name="直線コネクタ 63"/>
            <p:cNvCxnSpPr>
              <a:stCxn id="47" idx="7"/>
              <a:endCxn id="51" idx="2"/>
            </p:cNvCxnSpPr>
            <p:nvPr/>
          </p:nvCxnSpPr>
          <p:spPr bwMode="auto">
            <a:xfrm flipV="1">
              <a:off x="6999562" y="1473138"/>
              <a:ext cx="746475" cy="17860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grpSp>
        <p:nvGrpSpPr>
          <p:cNvPr id="20" name="グループ化 19"/>
          <p:cNvGrpSpPr/>
          <p:nvPr/>
        </p:nvGrpSpPr>
        <p:grpSpPr>
          <a:xfrm>
            <a:off x="6380613" y="2641909"/>
            <a:ext cx="2258537" cy="1402462"/>
            <a:chOff x="6380613" y="2641909"/>
            <a:chExt cx="2258537" cy="1402462"/>
          </a:xfrm>
        </p:grpSpPr>
        <p:pic>
          <p:nvPicPr>
            <p:cNvPr id="44" name="図 4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380613" y="3001192"/>
              <a:ext cx="499395" cy="699371"/>
            </a:xfrm>
            <a:prstGeom prst="rect">
              <a:avLst/>
            </a:prstGeom>
          </p:spPr>
        </p:pic>
        <p:grpSp>
          <p:nvGrpSpPr>
            <p:cNvPr id="19" name="グループ化 18"/>
            <p:cNvGrpSpPr/>
            <p:nvPr/>
          </p:nvGrpSpPr>
          <p:grpSpPr>
            <a:xfrm>
              <a:off x="6808000" y="2760674"/>
              <a:ext cx="1728787" cy="1227138"/>
              <a:chOff x="6808000" y="2760674"/>
              <a:chExt cx="1728787" cy="1227138"/>
            </a:xfrm>
          </p:grpSpPr>
          <p:sp>
            <p:nvSpPr>
              <p:cNvPr id="13" name="Oval 58"/>
              <p:cNvSpPr>
                <a:spLocks noChangeArrowheads="1"/>
              </p:cNvSpPr>
              <p:nvPr/>
            </p:nvSpPr>
            <p:spPr bwMode="auto">
              <a:xfrm>
                <a:off x="6808000" y="3338524"/>
                <a:ext cx="144462" cy="14446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14" name="Oval 59"/>
              <p:cNvSpPr>
                <a:spLocks noChangeArrowheads="1"/>
              </p:cNvSpPr>
              <p:nvPr/>
            </p:nvSpPr>
            <p:spPr bwMode="auto">
              <a:xfrm>
                <a:off x="7963700" y="2760674"/>
                <a:ext cx="144462" cy="14446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15" name="Oval 60"/>
              <p:cNvSpPr>
                <a:spLocks noChangeArrowheads="1"/>
              </p:cNvSpPr>
              <p:nvPr/>
            </p:nvSpPr>
            <p:spPr bwMode="auto">
              <a:xfrm>
                <a:off x="7247737" y="2762262"/>
                <a:ext cx="144463" cy="1444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16" name="Oval 61"/>
              <p:cNvSpPr>
                <a:spLocks noChangeArrowheads="1"/>
              </p:cNvSpPr>
              <p:nvPr/>
            </p:nvSpPr>
            <p:spPr bwMode="auto">
              <a:xfrm>
                <a:off x="7241387" y="3843349"/>
                <a:ext cx="144463" cy="14446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17" name="Oval 62"/>
              <p:cNvSpPr>
                <a:spLocks noChangeArrowheads="1"/>
              </p:cNvSpPr>
              <p:nvPr/>
            </p:nvSpPr>
            <p:spPr bwMode="auto">
              <a:xfrm>
                <a:off x="7606512" y="3343287"/>
                <a:ext cx="144463" cy="1444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18" name="Oval 63"/>
              <p:cNvSpPr>
                <a:spLocks noChangeArrowheads="1"/>
              </p:cNvSpPr>
              <p:nvPr/>
            </p:nvSpPr>
            <p:spPr bwMode="auto">
              <a:xfrm>
                <a:off x="7963700" y="3843349"/>
                <a:ext cx="144462" cy="14446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30" name="Oval 63"/>
              <p:cNvSpPr>
                <a:spLocks noChangeArrowheads="1"/>
              </p:cNvSpPr>
              <p:nvPr/>
            </p:nvSpPr>
            <p:spPr bwMode="auto">
              <a:xfrm>
                <a:off x="8392325" y="3057537"/>
                <a:ext cx="144462" cy="1444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31" name="Oval 63"/>
              <p:cNvSpPr>
                <a:spLocks noChangeArrowheads="1"/>
              </p:cNvSpPr>
              <p:nvPr/>
            </p:nvSpPr>
            <p:spPr bwMode="auto">
              <a:xfrm>
                <a:off x="8392325" y="3486162"/>
                <a:ext cx="144462" cy="1444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</p:grpSp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2208" y="3243886"/>
              <a:ext cx="260054" cy="295621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46" name="図 4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6207" y="2641909"/>
              <a:ext cx="260054" cy="295621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48" name="図 4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3117" y="2672062"/>
              <a:ext cx="260054" cy="295621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49" name="図 4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9096" y="2920259"/>
              <a:ext cx="260054" cy="295621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50" name="図 4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9096" y="3371433"/>
              <a:ext cx="260054" cy="295621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52" name="図 5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6684" y="3205387"/>
              <a:ext cx="260054" cy="295621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53" name="図 5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6212" y="3709443"/>
              <a:ext cx="260054" cy="295621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58" name="図 5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6456" y="3748750"/>
              <a:ext cx="260054" cy="295621"/>
            </a:xfrm>
            <a:prstGeom prst="rect">
              <a:avLst/>
            </a:prstGeom>
            <a:solidFill>
              <a:schemeClr val="bg1"/>
            </a:solidFill>
          </p:spPr>
        </p:pic>
      </p:grpSp>
    </p:spTree>
    <p:extLst>
      <p:ext uri="{BB962C8B-B14F-4D97-AF65-F5344CB8AC3E}">
        <p14:creationId xmlns:p14="http://schemas.microsoft.com/office/powerpoint/2010/main" val="149868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Christofides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 </a:t>
            </a:r>
            <a:r>
              <a:rPr kumimoji="1" lang="en-US" altLang="ja-JP" dirty="0" smtClean="0"/>
              <a:t>1.5-</a:t>
            </a:r>
            <a:r>
              <a:rPr kumimoji="1" lang="ja-JP" altLang="en-US" dirty="0" smtClean="0"/>
              <a:t>近似アルゴリズム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21</a:t>
            </a:fld>
            <a:endParaRPr lang="en-US" alt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668344" y="620688"/>
            <a:ext cx="119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1976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年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2150" y="764704"/>
            <a:ext cx="6931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完全グラフ </a:t>
            </a:r>
            <a:r>
              <a:rPr kumimoji="1" lang="en-US" altLang="ja-JP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G = (V, E), </a:t>
            </a:r>
            <a:r>
              <a:rPr lang="ja-JP" altLang="en-US" sz="2400" dirty="0">
                <a:latin typeface="Comic Sans MS"/>
                <a:ea typeface="メイリオ"/>
                <a:sym typeface="Wingdings" panose="05000000000000000000" pitchFamily="2" charset="2"/>
              </a:rPr>
              <a:t>メトリック</a:t>
            </a:r>
            <a:r>
              <a:rPr lang="ja-JP" altLang="en-US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重み</a:t>
            </a:r>
            <a:r>
              <a:rPr lang="en-US" altLang="ja-JP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en-US" altLang="ja-JP" sz="2400" dirty="0">
                <a:latin typeface="Comic Sans MS"/>
                <a:ea typeface="メイリオ"/>
                <a:sym typeface="Wingdings" panose="05000000000000000000" pitchFamily="2" charset="2"/>
              </a:rPr>
              <a:t>w: E</a:t>
            </a:r>
            <a:r>
              <a:rPr lang="ja-JP" altLang="en-US" sz="2400" dirty="0">
                <a:latin typeface="Comic Sans MS"/>
                <a:ea typeface="メイリオ"/>
                <a:sym typeface="Wingdings" panose="05000000000000000000" pitchFamily="2" charset="2"/>
              </a:rPr>
              <a:t>→</a:t>
            </a:r>
            <a:r>
              <a:rPr lang="en-US" altLang="ja-JP" sz="2400" dirty="0">
                <a:latin typeface="Comic Sans MS"/>
                <a:ea typeface="メイリオ"/>
                <a:sym typeface="Wingdings" panose="05000000000000000000" pitchFamily="2" charset="2"/>
              </a:rPr>
              <a:t>R</a:t>
            </a:r>
            <a:r>
              <a:rPr lang="en-US" altLang="ja-JP" sz="2400" baseline="-25000" dirty="0">
                <a:latin typeface="Comic Sans MS"/>
                <a:ea typeface="メイリオ"/>
                <a:sym typeface="Wingdings" panose="05000000000000000000" pitchFamily="2" charset="2"/>
              </a:rPr>
              <a:t>≥0 </a:t>
            </a:r>
            <a:endParaRPr lang="ja-JP" altLang="en-US" sz="2400" baseline="-25000" dirty="0"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3528" y="1196752"/>
            <a:ext cx="72298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u="sng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ステップ１</a:t>
            </a:r>
            <a:r>
              <a:rPr kumimoji="1" lang="ja-JP" altLang="en-US" sz="2400" b="1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G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と 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に対する最小全域木 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を求める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467544" y="4625640"/>
            <a:ext cx="1433512" cy="1227138"/>
            <a:chOff x="6424613" y="3858046"/>
            <a:chExt cx="1433512" cy="1227138"/>
          </a:xfrm>
        </p:grpSpPr>
        <p:sp>
          <p:nvSpPr>
            <p:cNvPr id="9" name="Oval 58"/>
            <p:cNvSpPr>
              <a:spLocks noChangeArrowheads="1"/>
            </p:cNvSpPr>
            <p:nvPr/>
          </p:nvSpPr>
          <p:spPr bwMode="auto">
            <a:xfrm>
              <a:off x="6424613" y="4435959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0" name="Oval 59"/>
            <p:cNvSpPr>
              <a:spLocks noChangeArrowheads="1"/>
            </p:cNvSpPr>
            <p:nvPr/>
          </p:nvSpPr>
          <p:spPr bwMode="auto">
            <a:xfrm>
              <a:off x="7285038" y="3858046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1" name="Oval 60"/>
            <p:cNvSpPr>
              <a:spLocks noChangeArrowheads="1"/>
            </p:cNvSpPr>
            <p:nvPr/>
          </p:nvSpPr>
          <p:spPr bwMode="auto">
            <a:xfrm>
              <a:off x="6575365" y="3934247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2" name="Oval 61"/>
            <p:cNvSpPr>
              <a:spLocks noChangeArrowheads="1"/>
            </p:cNvSpPr>
            <p:nvPr/>
          </p:nvSpPr>
          <p:spPr bwMode="auto">
            <a:xfrm>
              <a:off x="6675559" y="4933782"/>
              <a:ext cx="144463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3" name="Oval 62"/>
            <p:cNvSpPr>
              <a:spLocks noChangeArrowheads="1"/>
            </p:cNvSpPr>
            <p:nvPr/>
          </p:nvSpPr>
          <p:spPr bwMode="auto">
            <a:xfrm>
              <a:off x="6927850" y="4440659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4" name="Oval 63"/>
            <p:cNvSpPr>
              <a:spLocks noChangeArrowheads="1"/>
            </p:cNvSpPr>
            <p:nvPr/>
          </p:nvSpPr>
          <p:spPr bwMode="auto">
            <a:xfrm>
              <a:off x="7285038" y="4940721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5" name="Oval 63"/>
            <p:cNvSpPr>
              <a:spLocks noChangeArrowheads="1"/>
            </p:cNvSpPr>
            <p:nvPr/>
          </p:nvSpPr>
          <p:spPr bwMode="auto">
            <a:xfrm>
              <a:off x="7713663" y="4154909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6" name="Oval 63"/>
            <p:cNvSpPr>
              <a:spLocks noChangeArrowheads="1"/>
            </p:cNvSpPr>
            <p:nvPr/>
          </p:nvSpPr>
          <p:spPr bwMode="auto">
            <a:xfrm>
              <a:off x="7713663" y="4583534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</p:grpSp>
      <p:cxnSp>
        <p:nvCxnSpPr>
          <p:cNvPr id="27" name="直線コネクタ 26"/>
          <p:cNvCxnSpPr>
            <a:stCxn id="15" idx="4"/>
            <a:endCxn id="16" idx="0"/>
          </p:cNvCxnSpPr>
          <p:nvPr/>
        </p:nvCxnSpPr>
        <p:spPr bwMode="auto">
          <a:xfrm>
            <a:off x="1828825" y="5066965"/>
            <a:ext cx="0" cy="284163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3" name="直線コネクタ 32"/>
          <p:cNvCxnSpPr>
            <a:stCxn id="16" idx="3"/>
            <a:endCxn id="14" idx="7"/>
          </p:cNvCxnSpPr>
          <p:nvPr/>
        </p:nvCxnSpPr>
        <p:spPr bwMode="auto">
          <a:xfrm flipH="1">
            <a:off x="1451275" y="5474434"/>
            <a:ext cx="326475" cy="255037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7" name="直線コネクタ 36"/>
          <p:cNvCxnSpPr>
            <a:stCxn id="15" idx="1"/>
            <a:endCxn id="10" idx="5"/>
          </p:cNvCxnSpPr>
          <p:nvPr/>
        </p:nvCxnSpPr>
        <p:spPr bwMode="auto">
          <a:xfrm flipH="1" flipV="1">
            <a:off x="1451275" y="4748947"/>
            <a:ext cx="326475" cy="19471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40" name="直線コネクタ 39"/>
          <p:cNvCxnSpPr>
            <a:stCxn id="14" idx="1"/>
            <a:endCxn id="13" idx="5"/>
          </p:cNvCxnSpPr>
          <p:nvPr/>
        </p:nvCxnSpPr>
        <p:spPr bwMode="auto">
          <a:xfrm flipH="1" flipV="1">
            <a:off x="1094088" y="5331559"/>
            <a:ext cx="255037" cy="39791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43" name="直線コネクタ 42"/>
          <p:cNvCxnSpPr>
            <a:stCxn id="12" idx="6"/>
            <a:endCxn id="14" idx="2"/>
          </p:cNvCxnSpPr>
          <p:nvPr/>
        </p:nvCxnSpPr>
        <p:spPr bwMode="auto">
          <a:xfrm>
            <a:off x="862953" y="5773608"/>
            <a:ext cx="465016" cy="6939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49" name="直線コネクタ 48"/>
          <p:cNvCxnSpPr>
            <a:stCxn id="13" idx="2"/>
            <a:endCxn id="9" idx="6"/>
          </p:cNvCxnSpPr>
          <p:nvPr/>
        </p:nvCxnSpPr>
        <p:spPr bwMode="auto">
          <a:xfrm flipH="1" flipV="1">
            <a:off x="612006" y="5275785"/>
            <a:ext cx="358775" cy="4699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52" name="直線コネクタ 51"/>
          <p:cNvCxnSpPr>
            <a:stCxn id="13" idx="1"/>
            <a:endCxn id="11" idx="5"/>
          </p:cNvCxnSpPr>
          <p:nvPr/>
        </p:nvCxnSpPr>
        <p:spPr bwMode="auto">
          <a:xfrm flipH="1" flipV="1">
            <a:off x="741603" y="4825147"/>
            <a:ext cx="250334" cy="40426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55" name="テキスト ボックス 54"/>
          <p:cNvSpPr txBox="1"/>
          <p:nvPr/>
        </p:nvSpPr>
        <p:spPr>
          <a:xfrm>
            <a:off x="323528" y="1743199"/>
            <a:ext cx="88665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u="sng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ステップ２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kumimoji="1" lang="en-US" altLang="ja-JP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T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⊆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V : 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の辺が奇数本接続している頂点の集合</a:t>
            </a:r>
            <a:endParaRPr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r>
              <a:rPr kumimoji="1" lang="en-US" altLang="ja-JP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                T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を端点とする最小重み完全マッチング</a:t>
            </a:r>
            <a:r>
              <a:rPr kumimoji="1" lang="en-US" altLang="ja-JP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M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を求める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r>
              <a:rPr lang="en-US" altLang="ja-JP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                </a:t>
            </a:r>
            <a:r>
              <a:rPr lang="en-US" altLang="ja-JP" sz="2000" dirty="0" smtClean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(|T| </a:t>
            </a:r>
            <a:r>
              <a:rPr lang="ja-JP" altLang="en-US" sz="2000" dirty="0" smtClean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は必ず偶数 </a:t>
            </a:r>
            <a:r>
              <a:rPr lang="en-US" altLang="ja-JP" sz="2000" dirty="0" smtClean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 </a:t>
            </a:r>
            <a:r>
              <a:rPr lang="ja-JP" altLang="en-US" sz="2000" dirty="0" smtClean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レポート課題</a:t>
            </a:r>
            <a:r>
              <a:rPr lang="en-US" altLang="ja-JP" sz="2000" dirty="0" smtClean="0">
                <a:solidFill>
                  <a:srgbClr val="00B05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</a:t>
            </a:r>
            <a:endParaRPr kumimoji="1" lang="ja-JP" altLang="en-US" sz="2400" dirty="0">
              <a:solidFill>
                <a:srgbClr val="00B05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grpSp>
        <p:nvGrpSpPr>
          <p:cNvPr id="72" name="グループ化 71"/>
          <p:cNvGrpSpPr/>
          <p:nvPr/>
        </p:nvGrpSpPr>
        <p:grpSpPr>
          <a:xfrm>
            <a:off x="2699792" y="4650134"/>
            <a:ext cx="1433512" cy="1227138"/>
            <a:chOff x="3426520" y="4149080"/>
            <a:chExt cx="1433512" cy="1227138"/>
          </a:xfrm>
        </p:grpSpPr>
        <p:grpSp>
          <p:nvGrpSpPr>
            <p:cNvPr id="56" name="グループ化 55"/>
            <p:cNvGrpSpPr/>
            <p:nvPr/>
          </p:nvGrpSpPr>
          <p:grpSpPr>
            <a:xfrm>
              <a:off x="3426520" y="4149080"/>
              <a:ext cx="1433512" cy="1227138"/>
              <a:chOff x="6424613" y="3858046"/>
              <a:chExt cx="1433512" cy="1227138"/>
            </a:xfrm>
          </p:grpSpPr>
          <p:sp>
            <p:nvSpPr>
              <p:cNvPr id="57" name="Oval 58"/>
              <p:cNvSpPr>
                <a:spLocks noChangeArrowheads="1"/>
              </p:cNvSpPr>
              <p:nvPr/>
            </p:nvSpPr>
            <p:spPr bwMode="auto">
              <a:xfrm>
                <a:off x="6424613" y="4435959"/>
                <a:ext cx="144462" cy="144463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58" name="Oval 59"/>
              <p:cNvSpPr>
                <a:spLocks noChangeArrowheads="1"/>
              </p:cNvSpPr>
              <p:nvPr/>
            </p:nvSpPr>
            <p:spPr bwMode="auto">
              <a:xfrm>
                <a:off x="7285038" y="3858046"/>
                <a:ext cx="144462" cy="144463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59" name="Oval 60"/>
              <p:cNvSpPr>
                <a:spLocks noChangeArrowheads="1"/>
              </p:cNvSpPr>
              <p:nvPr/>
            </p:nvSpPr>
            <p:spPr bwMode="auto">
              <a:xfrm>
                <a:off x="6575365" y="3934247"/>
                <a:ext cx="144463" cy="144462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60" name="Oval 61"/>
              <p:cNvSpPr>
                <a:spLocks noChangeArrowheads="1"/>
              </p:cNvSpPr>
              <p:nvPr/>
            </p:nvSpPr>
            <p:spPr bwMode="auto">
              <a:xfrm>
                <a:off x="6675559" y="4933782"/>
                <a:ext cx="144463" cy="144463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61" name="Oval 62"/>
              <p:cNvSpPr>
                <a:spLocks noChangeArrowheads="1"/>
              </p:cNvSpPr>
              <p:nvPr/>
            </p:nvSpPr>
            <p:spPr bwMode="auto">
              <a:xfrm>
                <a:off x="6927850" y="4440659"/>
                <a:ext cx="144463" cy="144462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62" name="Oval 63"/>
              <p:cNvSpPr>
                <a:spLocks noChangeArrowheads="1"/>
              </p:cNvSpPr>
              <p:nvPr/>
            </p:nvSpPr>
            <p:spPr bwMode="auto">
              <a:xfrm>
                <a:off x="7285038" y="4940721"/>
                <a:ext cx="144462" cy="144463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63" name="Oval 63"/>
              <p:cNvSpPr>
                <a:spLocks noChangeArrowheads="1"/>
              </p:cNvSpPr>
              <p:nvPr/>
            </p:nvSpPr>
            <p:spPr bwMode="auto">
              <a:xfrm>
                <a:off x="7713663" y="4154909"/>
                <a:ext cx="144462" cy="1444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64" name="Oval 63"/>
              <p:cNvSpPr>
                <a:spLocks noChangeArrowheads="1"/>
              </p:cNvSpPr>
              <p:nvPr/>
            </p:nvSpPr>
            <p:spPr bwMode="auto">
              <a:xfrm>
                <a:off x="7713663" y="4583534"/>
                <a:ext cx="144462" cy="1444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</p:grpSp>
        <p:cxnSp>
          <p:nvCxnSpPr>
            <p:cNvPr id="65" name="直線コネクタ 64"/>
            <p:cNvCxnSpPr>
              <a:stCxn id="63" idx="4"/>
              <a:endCxn id="64" idx="0"/>
            </p:cNvCxnSpPr>
            <p:nvPr/>
          </p:nvCxnSpPr>
          <p:spPr bwMode="auto">
            <a:xfrm>
              <a:off x="4787801" y="4590405"/>
              <a:ext cx="0" cy="28416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66" name="直線コネクタ 65"/>
            <p:cNvCxnSpPr>
              <a:stCxn id="64" idx="3"/>
              <a:endCxn id="62" idx="7"/>
            </p:cNvCxnSpPr>
            <p:nvPr/>
          </p:nvCxnSpPr>
          <p:spPr bwMode="auto">
            <a:xfrm flipH="1">
              <a:off x="4410251" y="4997874"/>
              <a:ext cx="326475" cy="25503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67" name="直線コネクタ 66"/>
            <p:cNvCxnSpPr>
              <a:stCxn id="63" idx="1"/>
              <a:endCxn id="58" idx="5"/>
            </p:cNvCxnSpPr>
            <p:nvPr/>
          </p:nvCxnSpPr>
          <p:spPr bwMode="auto">
            <a:xfrm flipH="1" flipV="1">
              <a:off x="4410251" y="4272387"/>
              <a:ext cx="326475" cy="19471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68" name="直線コネクタ 67"/>
            <p:cNvCxnSpPr>
              <a:stCxn id="62" idx="1"/>
              <a:endCxn id="61" idx="5"/>
            </p:cNvCxnSpPr>
            <p:nvPr/>
          </p:nvCxnSpPr>
          <p:spPr bwMode="auto">
            <a:xfrm flipH="1" flipV="1">
              <a:off x="4053064" y="4854999"/>
              <a:ext cx="255037" cy="39791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69" name="直線コネクタ 68"/>
            <p:cNvCxnSpPr>
              <a:stCxn id="60" idx="6"/>
              <a:endCxn id="62" idx="2"/>
            </p:cNvCxnSpPr>
            <p:nvPr/>
          </p:nvCxnSpPr>
          <p:spPr bwMode="auto">
            <a:xfrm>
              <a:off x="3821929" y="5297048"/>
              <a:ext cx="465016" cy="693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70" name="直線コネクタ 69"/>
            <p:cNvCxnSpPr>
              <a:stCxn id="61" idx="2"/>
              <a:endCxn id="57" idx="6"/>
            </p:cNvCxnSpPr>
            <p:nvPr/>
          </p:nvCxnSpPr>
          <p:spPr bwMode="auto">
            <a:xfrm flipH="1" flipV="1">
              <a:off x="3570982" y="4799225"/>
              <a:ext cx="358775" cy="46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71" name="直線コネクタ 70"/>
            <p:cNvCxnSpPr>
              <a:stCxn id="61" idx="1"/>
              <a:endCxn id="59" idx="5"/>
            </p:cNvCxnSpPr>
            <p:nvPr/>
          </p:nvCxnSpPr>
          <p:spPr bwMode="auto">
            <a:xfrm flipH="1" flipV="1">
              <a:off x="3700579" y="4348587"/>
              <a:ext cx="250334" cy="40426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cxnSp>
        <p:nvCxnSpPr>
          <p:cNvPr id="74" name="直線コネクタ 73"/>
          <p:cNvCxnSpPr>
            <a:stCxn id="59" idx="3"/>
            <a:endCxn id="57" idx="0"/>
          </p:cNvCxnSpPr>
          <p:nvPr/>
        </p:nvCxnSpPr>
        <p:spPr bwMode="auto">
          <a:xfrm flipH="1">
            <a:off x="2772023" y="4849641"/>
            <a:ext cx="99677" cy="378406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77" name="直線コネクタ 76"/>
          <p:cNvCxnSpPr>
            <a:stCxn id="61" idx="7"/>
            <a:endCxn id="58" idx="3"/>
          </p:cNvCxnSpPr>
          <p:nvPr/>
        </p:nvCxnSpPr>
        <p:spPr bwMode="auto">
          <a:xfrm flipV="1">
            <a:off x="3326336" y="4773441"/>
            <a:ext cx="255037" cy="48046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84" name="曲線コネクタ 83"/>
          <p:cNvCxnSpPr>
            <a:stCxn id="60" idx="4"/>
            <a:endCxn id="62" idx="4"/>
          </p:cNvCxnSpPr>
          <p:nvPr/>
        </p:nvCxnSpPr>
        <p:spPr bwMode="auto">
          <a:xfrm rot="16200000" flipH="1">
            <a:off x="3324240" y="5569063"/>
            <a:ext cx="6939" cy="609478"/>
          </a:xfrm>
          <a:prstGeom prst="curvedConnector3">
            <a:avLst>
              <a:gd name="adj1" fmla="val 2772835"/>
            </a:avLst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86" name="テキスト ボックス 85"/>
          <p:cNvSpPr txBox="1"/>
          <p:nvPr/>
        </p:nvSpPr>
        <p:spPr>
          <a:xfrm>
            <a:off x="323528" y="3020759"/>
            <a:ext cx="71817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u="sng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ステップ３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 </a:t>
            </a:r>
            <a:r>
              <a:rPr kumimoji="1" lang="en-US" altLang="ja-JP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+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en-US" altLang="ja-JP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M </a:t>
            </a:r>
            <a:r>
              <a:rPr lang="en-US" altLang="ja-JP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: </a:t>
            </a:r>
            <a:r>
              <a:rPr lang="ja-JP" altLang="en-US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全頂点を一度以上通る巡回路 </a:t>
            </a:r>
            <a:endParaRPr lang="en-US" altLang="ja-JP" sz="2400" dirty="0" smtClean="0">
              <a:latin typeface="Comic Sans MS"/>
              <a:ea typeface="メイリオ"/>
              <a:sym typeface="Wingdings" panose="05000000000000000000" pitchFamily="2" charset="2"/>
            </a:endParaRPr>
          </a:p>
          <a:p>
            <a:r>
              <a:rPr kumimoji="1" lang="en-US" altLang="ja-JP" sz="2400" dirty="0"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kumimoji="1" lang="en-US" altLang="ja-JP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   F + M </a:t>
            </a:r>
            <a:r>
              <a:rPr kumimoji="1" lang="ja-JP" altLang="en-US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において</a:t>
            </a:r>
            <a:r>
              <a:rPr lang="ja-JP" altLang="en-US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，既に通った頂点をスキップ</a:t>
            </a:r>
            <a:endParaRPr lang="en-US" altLang="ja-JP" sz="2400" dirty="0" smtClean="0">
              <a:latin typeface="Comic Sans MS"/>
              <a:ea typeface="メイリオ"/>
              <a:sym typeface="Wingdings" panose="05000000000000000000" pitchFamily="2" charset="2"/>
            </a:endParaRPr>
          </a:p>
          <a:p>
            <a:r>
              <a:rPr kumimoji="1" lang="en-US" altLang="ja-JP" sz="2400" dirty="0"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kumimoji="1" lang="en-US" altLang="ja-JP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    </a:t>
            </a:r>
            <a:r>
              <a:rPr kumimoji="1" lang="ja-JP" altLang="en-US" sz="2400" dirty="0" smtClean="0">
                <a:solidFill>
                  <a:srgbClr val="FF33CC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ハミルトン閉路 </a:t>
            </a:r>
            <a:r>
              <a:rPr kumimoji="1" lang="en-US" altLang="ja-JP" sz="2400" dirty="0" smtClean="0">
                <a:solidFill>
                  <a:srgbClr val="FF33CC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C</a:t>
            </a:r>
            <a:endParaRPr kumimoji="1" lang="ja-JP" altLang="en-US" sz="2400" dirty="0">
              <a:solidFill>
                <a:srgbClr val="FF33CC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grpSp>
        <p:nvGrpSpPr>
          <p:cNvPr id="88" name="グループ化 87"/>
          <p:cNvGrpSpPr/>
          <p:nvPr/>
        </p:nvGrpSpPr>
        <p:grpSpPr>
          <a:xfrm>
            <a:off x="4932040" y="4653136"/>
            <a:ext cx="1433512" cy="1227138"/>
            <a:chOff x="6424613" y="3858046"/>
            <a:chExt cx="1433512" cy="1227138"/>
          </a:xfrm>
        </p:grpSpPr>
        <p:sp>
          <p:nvSpPr>
            <p:cNvPr id="96" name="Oval 58"/>
            <p:cNvSpPr>
              <a:spLocks noChangeArrowheads="1"/>
            </p:cNvSpPr>
            <p:nvPr/>
          </p:nvSpPr>
          <p:spPr bwMode="auto">
            <a:xfrm>
              <a:off x="6424613" y="4435959"/>
              <a:ext cx="144462" cy="144463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97" name="Oval 59"/>
            <p:cNvSpPr>
              <a:spLocks noChangeArrowheads="1"/>
            </p:cNvSpPr>
            <p:nvPr/>
          </p:nvSpPr>
          <p:spPr bwMode="auto">
            <a:xfrm>
              <a:off x="7285038" y="3858046"/>
              <a:ext cx="144462" cy="144463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98" name="Oval 60"/>
            <p:cNvSpPr>
              <a:spLocks noChangeArrowheads="1"/>
            </p:cNvSpPr>
            <p:nvPr/>
          </p:nvSpPr>
          <p:spPr bwMode="auto">
            <a:xfrm>
              <a:off x="6575365" y="3934247"/>
              <a:ext cx="144463" cy="144462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99" name="Oval 61"/>
            <p:cNvSpPr>
              <a:spLocks noChangeArrowheads="1"/>
            </p:cNvSpPr>
            <p:nvPr/>
          </p:nvSpPr>
          <p:spPr bwMode="auto">
            <a:xfrm>
              <a:off x="6675559" y="4933782"/>
              <a:ext cx="144463" cy="144463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00" name="Oval 62"/>
            <p:cNvSpPr>
              <a:spLocks noChangeArrowheads="1"/>
            </p:cNvSpPr>
            <p:nvPr/>
          </p:nvSpPr>
          <p:spPr bwMode="auto">
            <a:xfrm>
              <a:off x="6927850" y="4440659"/>
              <a:ext cx="144463" cy="144462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01" name="Oval 63"/>
            <p:cNvSpPr>
              <a:spLocks noChangeArrowheads="1"/>
            </p:cNvSpPr>
            <p:nvPr/>
          </p:nvSpPr>
          <p:spPr bwMode="auto">
            <a:xfrm>
              <a:off x="7285038" y="4940721"/>
              <a:ext cx="144462" cy="144463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02" name="Oval 63"/>
            <p:cNvSpPr>
              <a:spLocks noChangeArrowheads="1"/>
            </p:cNvSpPr>
            <p:nvPr/>
          </p:nvSpPr>
          <p:spPr bwMode="auto">
            <a:xfrm>
              <a:off x="7713663" y="4154909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03" name="Oval 63"/>
            <p:cNvSpPr>
              <a:spLocks noChangeArrowheads="1"/>
            </p:cNvSpPr>
            <p:nvPr/>
          </p:nvSpPr>
          <p:spPr bwMode="auto">
            <a:xfrm>
              <a:off x="7713663" y="4583534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</p:grpSp>
      <p:cxnSp>
        <p:nvCxnSpPr>
          <p:cNvPr id="108" name="直線矢印コネクタ 107"/>
          <p:cNvCxnSpPr>
            <a:stCxn id="96" idx="0"/>
            <a:endCxn id="98" idx="4"/>
          </p:cNvCxnSpPr>
          <p:nvPr/>
        </p:nvCxnSpPr>
        <p:spPr bwMode="auto">
          <a:xfrm flipV="1">
            <a:off x="5004271" y="4873799"/>
            <a:ext cx="150753" cy="3572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9" name="直線矢印コネクタ 108"/>
          <p:cNvCxnSpPr>
            <a:stCxn id="98" idx="5"/>
            <a:endCxn id="100" idx="1"/>
          </p:cNvCxnSpPr>
          <p:nvPr/>
        </p:nvCxnSpPr>
        <p:spPr bwMode="auto">
          <a:xfrm>
            <a:off x="5206099" y="4852643"/>
            <a:ext cx="250334" cy="40426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2" name="直線矢印コネクタ 111"/>
          <p:cNvCxnSpPr>
            <a:stCxn id="100" idx="0"/>
            <a:endCxn id="97" idx="3"/>
          </p:cNvCxnSpPr>
          <p:nvPr/>
        </p:nvCxnSpPr>
        <p:spPr bwMode="auto">
          <a:xfrm flipV="1">
            <a:off x="5507509" y="4776443"/>
            <a:ext cx="306112" cy="45930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直線矢印コネクタ 114"/>
          <p:cNvCxnSpPr>
            <a:stCxn id="97" idx="6"/>
            <a:endCxn id="102" idx="0"/>
          </p:cNvCxnSpPr>
          <p:nvPr/>
        </p:nvCxnSpPr>
        <p:spPr bwMode="auto">
          <a:xfrm>
            <a:off x="5936927" y="4725368"/>
            <a:ext cx="356394" cy="22463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直線矢印コネクタ 117"/>
          <p:cNvCxnSpPr>
            <a:stCxn id="102" idx="4"/>
            <a:endCxn id="103" idx="0"/>
          </p:cNvCxnSpPr>
          <p:nvPr/>
        </p:nvCxnSpPr>
        <p:spPr bwMode="auto">
          <a:xfrm>
            <a:off x="6293321" y="5094461"/>
            <a:ext cx="0" cy="28416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直線矢印コネクタ 121"/>
          <p:cNvCxnSpPr>
            <a:stCxn id="103" idx="3"/>
            <a:endCxn id="101" idx="7"/>
          </p:cNvCxnSpPr>
          <p:nvPr/>
        </p:nvCxnSpPr>
        <p:spPr bwMode="auto">
          <a:xfrm flipH="1">
            <a:off x="5915771" y="5501930"/>
            <a:ext cx="326475" cy="2550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5" name="直線矢印コネクタ 124"/>
          <p:cNvCxnSpPr>
            <a:stCxn id="101" idx="2"/>
            <a:endCxn id="99" idx="6"/>
          </p:cNvCxnSpPr>
          <p:nvPr/>
        </p:nvCxnSpPr>
        <p:spPr bwMode="auto">
          <a:xfrm flipH="1" flipV="1">
            <a:off x="5327449" y="5801104"/>
            <a:ext cx="465016" cy="693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9" name="曲線コネクタ 128"/>
          <p:cNvCxnSpPr>
            <a:stCxn id="99" idx="5"/>
            <a:endCxn id="101" idx="3"/>
          </p:cNvCxnSpPr>
          <p:nvPr/>
        </p:nvCxnSpPr>
        <p:spPr bwMode="auto">
          <a:xfrm rot="16200000" flipH="1">
            <a:off x="5556488" y="5601984"/>
            <a:ext cx="6939" cy="507328"/>
          </a:xfrm>
          <a:prstGeom prst="curvedConnector3">
            <a:avLst>
              <a:gd name="adj1" fmla="val 2953394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3" name="直線矢印コネクタ 132"/>
          <p:cNvCxnSpPr>
            <a:stCxn id="101" idx="0"/>
            <a:endCxn id="100" idx="5"/>
          </p:cNvCxnSpPr>
          <p:nvPr/>
        </p:nvCxnSpPr>
        <p:spPr bwMode="auto">
          <a:xfrm flipH="1" flipV="1">
            <a:off x="5558584" y="5359055"/>
            <a:ext cx="306112" cy="37675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6" name="直線矢印コネクタ 135"/>
          <p:cNvCxnSpPr>
            <a:stCxn id="100" idx="2"/>
            <a:endCxn id="96" idx="6"/>
          </p:cNvCxnSpPr>
          <p:nvPr/>
        </p:nvCxnSpPr>
        <p:spPr bwMode="auto">
          <a:xfrm flipH="1" flipV="1">
            <a:off x="5076502" y="5303281"/>
            <a:ext cx="358775" cy="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39" name="グループ化 138"/>
          <p:cNvGrpSpPr/>
          <p:nvPr/>
        </p:nvGrpSpPr>
        <p:grpSpPr>
          <a:xfrm>
            <a:off x="7020272" y="4650134"/>
            <a:ext cx="1433512" cy="1227138"/>
            <a:chOff x="6424613" y="3858046"/>
            <a:chExt cx="1433512" cy="1227138"/>
          </a:xfrm>
        </p:grpSpPr>
        <p:sp>
          <p:nvSpPr>
            <p:cNvPr id="140" name="Oval 58"/>
            <p:cNvSpPr>
              <a:spLocks noChangeArrowheads="1"/>
            </p:cNvSpPr>
            <p:nvPr/>
          </p:nvSpPr>
          <p:spPr bwMode="auto">
            <a:xfrm>
              <a:off x="6424613" y="4435959"/>
              <a:ext cx="144462" cy="144463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41" name="Oval 59"/>
            <p:cNvSpPr>
              <a:spLocks noChangeArrowheads="1"/>
            </p:cNvSpPr>
            <p:nvPr/>
          </p:nvSpPr>
          <p:spPr bwMode="auto">
            <a:xfrm>
              <a:off x="7285038" y="3858046"/>
              <a:ext cx="144462" cy="144463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42" name="Oval 60"/>
            <p:cNvSpPr>
              <a:spLocks noChangeArrowheads="1"/>
            </p:cNvSpPr>
            <p:nvPr/>
          </p:nvSpPr>
          <p:spPr bwMode="auto">
            <a:xfrm>
              <a:off x="6575365" y="3934247"/>
              <a:ext cx="144463" cy="144462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43" name="Oval 61"/>
            <p:cNvSpPr>
              <a:spLocks noChangeArrowheads="1"/>
            </p:cNvSpPr>
            <p:nvPr/>
          </p:nvSpPr>
          <p:spPr bwMode="auto">
            <a:xfrm>
              <a:off x="6675559" y="4933782"/>
              <a:ext cx="144463" cy="144463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44" name="Oval 62"/>
            <p:cNvSpPr>
              <a:spLocks noChangeArrowheads="1"/>
            </p:cNvSpPr>
            <p:nvPr/>
          </p:nvSpPr>
          <p:spPr bwMode="auto">
            <a:xfrm>
              <a:off x="6927850" y="4440659"/>
              <a:ext cx="144463" cy="144462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45" name="Oval 63"/>
            <p:cNvSpPr>
              <a:spLocks noChangeArrowheads="1"/>
            </p:cNvSpPr>
            <p:nvPr/>
          </p:nvSpPr>
          <p:spPr bwMode="auto">
            <a:xfrm>
              <a:off x="7285038" y="4940721"/>
              <a:ext cx="144462" cy="144463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46" name="Oval 63"/>
            <p:cNvSpPr>
              <a:spLocks noChangeArrowheads="1"/>
            </p:cNvSpPr>
            <p:nvPr/>
          </p:nvSpPr>
          <p:spPr bwMode="auto">
            <a:xfrm>
              <a:off x="7713663" y="4154909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47" name="Oval 63"/>
            <p:cNvSpPr>
              <a:spLocks noChangeArrowheads="1"/>
            </p:cNvSpPr>
            <p:nvPr/>
          </p:nvSpPr>
          <p:spPr bwMode="auto">
            <a:xfrm>
              <a:off x="7713663" y="4583534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</p:grpSp>
      <p:cxnSp>
        <p:nvCxnSpPr>
          <p:cNvPr id="159" name="直線コネクタ 158"/>
          <p:cNvCxnSpPr>
            <a:stCxn id="143" idx="0"/>
            <a:endCxn id="144" idx="3"/>
          </p:cNvCxnSpPr>
          <p:nvPr/>
        </p:nvCxnSpPr>
        <p:spPr bwMode="auto">
          <a:xfrm flipV="1">
            <a:off x="7343450" y="5356053"/>
            <a:ext cx="201215" cy="369817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33CC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61" name="直線コネクタ 160"/>
          <p:cNvCxnSpPr>
            <a:stCxn id="140" idx="6"/>
            <a:endCxn id="144" idx="2"/>
          </p:cNvCxnSpPr>
          <p:nvPr/>
        </p:nvCxnSpPr>
        <p:spPr bwMode="auto">
          <a:xfrm>
            <a:off x="7164734" y="5300279"/>
            <a:ext cx="358775" cy="4699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33CC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64" name="直線コネクタ 163"/>
          <p:cNvCxnSpPr>
            <a:stCxn id="142" idx="4"/>
            <a:endCxn id="140" idx="0"/>
          </p:cNvCxnSpPr>
          <p:nvPr/>
        </p:nvCxnSpPr>
        <p:spPr bwMode="auto">
          <a:xfrm flipH="1">
            <a:off x="7092503" y="4870797"/>
            <a:ext cx="150753" cy="35725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33CC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67" name="直線コネクタ 166"/>
          <p:cNvCxnSpPr>
            <a:stCxn id="141" idx="2"/>
            <a:endCxn id="142" idx="6"/>
          </p:cNvCxnSpPr>
          <p:nvPr/>
        </p:nvCxnSpPr>
        <p:spPr bwMode="auto">
          <a:xfrm flipH="1">
            <a:off x="7315487" y="4722366"/>
            <a:ext cx="565210" cy="762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33CC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70" name="直線コネクタ 169"/>
          <p:cNvCxnSpPr>
            <a:stCxn id="147" idx="0"/>
            <a:endCxn id="146" idx="4"/>
          </p:cNvCxnSpPr>
          <p:nvPr/>
        </p:nvCxnSpPr>
        <p:spPr bwMode="auto">
          <a:xfrm flipV="1">
            <a:off x="8381553" y="5091459"/>
            <a:ext cx="0" cy="284163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33CC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73" name="直線コネクタ 172"/>
          <p:cNvCxnSpPr>
            <a:stCxn id="145" idx="7"/>
            <a:endCxn id="147" idx="3"/>
          </p:cNvCxnSpPr>
          <p:nvPr/>
        </p:nvCxnSpPr>
        <p:spPr bwMode="auto">
          <a:xfrm flipV="1">
            <a:off x="8004003" y="5498928"/>
            <a:ext cx="326475" cy="255037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33CC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76" name="直線コネクタ 175"/>
          <p:cNvCxnSpPr>
            <a:stCxn id="143" idx="6"/>
            <a:endCxn id="145" idx="2"/>
          </p:cNvCxnSpPr>
          <p:nvPr/>
        </p:nvCxnSpPr>
        <p:spPr bwMode="auto">
          <a:xfrm>
            <a:off x="7415681" y="5798102"/>
            <a:ext cx="465016" cy="6939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33CC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87" name="直線コネクタ 186"/>
          <p:cNvCxnSpPr>
            <a:stCxn id="146" idx="1"/>
            <a:endCxn id="141" idx="5"/>
          </p:cNvCxnSpPr>
          <p:nvPr/>
        </p:nvCxnSpPr>
        <p:spPr bwMode="auto">
          <a:xfrm flipH="1" flipV="1">
            <a:off x="8004003" y="4773441"/>
            <a:ext cx="326475" cy="19471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33CC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90" name="正方形/長方形 189"/>
          <p:cNvSpPr/>
          <p:nvPr/>
        </p:nvSpPr>
        <p:spPr bwMode="auto">
          <a:xfrm>
            <a:off x="323528" y="1221043"/>
            <a:ext cx="8712968" cy="3110980"/>
          </a:xfrm>
          <a:prstGeom prst="rect">
            <a:avLst/>
          </a:prstGeom>
          <a:noFill/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3960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近似比</a:t>
            </a:r>
            <a:r>
              <a:rPr kumimoji="1" lang="ja-JP" altLang="en-US" dirty="0" smtClean="0"/>
              <a:t>の解析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22</a:t>
            </a:fld>
            <a:endParaRPr lang="en-US" altLang="ja-JP"/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827584" y="836712"/>
            <a:ext cx="5771132" cy="4616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4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Christofides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のアルゴリズムは</a:t>
            </a:r>
            <a:r>
              <a:rPr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1.5-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近似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107504" y="764704"/>
            <a:ext cx="800219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定理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1322696" y="1386161"/>
            <a:ext cx="2169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400" dirty="0" smtClean="0"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kumimoji="1" lang="en-US" altLang="ja-JP" sz="2400" dirty="0" smtClean="0">
                <a:solidFill>
                  <a:srgbClr val="FF9933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C*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: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最適解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825766" y="1919834"/>
            <a:ext cx="2236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≤ w(</a:t>
            </a:r>
            <a:r>
              <a:rPr kumimoji="1" lang="en-US" altLang="ja-JP" sz="2400" dirty="0" smtClean="0">
                <a:solidFill>
                  <a:srgbClr val="FF9933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C</a:t>
            </a:r>
            <a:r>
              <a:rPr kumimoji="1" lang="ja-JP" altLang="en-US" sz="2400" dirty="0" smtClean="0">
                <a:solidFill>
                  <a:srgbClr val="FF9933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*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825766" y="2466281"/>
            <a:ext cx="4334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</a:t>
            </a:r>
            <a:r>
              <a:rPr kumimoji="1" lang="en-US" altLang="ja-JP" sz="2400" dirty="0" smtClean="0">
                <a:solidFill>
                  <a:srgbClr val="FF9933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C</a:t>
            </a:r>
            <a:r>
              <a:rPr kumimoji="1" lang="ja-JP" altLang="en-US" sz="2400" dirty="0" smtClean="0">
                <a:solidFill>
                  <a:srgbClr val="FF9933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*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≥ w(</a:t>
            </a:r>
            <a:r>
              <a:rPr kumimoji="1" lang="en-US" altLang="ja-JP" sz="2400" dirty="0" smtClean="0">
                <a:solidFill>
                  <a:srgbClr val="FF9933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C</a:t>
            </a:r>
            <a:r>
              <a:rPr lang="ja-JP" altLang="en-US" sz="2400" dirty="0" smtClean="0">
                <a:solidFill>
                  <a:srgbClr val="FF9933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*</a:t>
            </a:r>
            <a:r>
              <a:rPr lang="en-US" altLang="ja-JP" sz="2400" dirty="0" smtClean="0">
                <a:solidFill>
                  <a:srgbClr val="FF9933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(T)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≥ 2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・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</a:t>
            </a:r>
            <a:r>
              <a:rPr kumimoji="1" lang="en-US" altLang="ja-JP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M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539552" y="3042345"/>
            <a:ext cx="5069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 w(</a:t>
            </a:r>
            <a:r>
              <a:rPr kumimoji="1" lang="en-US" altLang="ja-JP" sz="24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C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≤ w(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+ w(</a:t>
            </a:r>
            <a:r>
              <a:rPr kumimoji="1" lang="en-US" altLang="ja-JP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M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≤ 1.5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・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</a:t>
            </a:r>
            <a:r>
              <a:rPr lang="en-US" altLang="ja-JP" sz="2400" dirty="0" smtClean="0">
                <a:solidFill>
                  <a:srgbClr val="FF9933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C*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grpSp>
        <p:nvGrpSpPr>
          <p:cNvPr id="276" name="グループ化 275"/>
          <p:cNvGrpSpPr/>
          <p:nvPr/>
        </p:nvGrpSpPr>
        <p:grpSpPr>
          <a:xfrm>
            <a:off x="6804248" y="620688"/>
            <a:ext cx="1433512" cy="1227138"/>
            <a:chOff x="6804248" y="620688"/>
            <a:chExt cx="1433512" cy="1227138"/>
          </a:xfrm>
        </p:grpSpPr>
        <p:grpSp>
          <p:nvGrpSpPr>
            <p:cNvPr id="162" name="グループ化 161"/>
            <p:cNvGrpSpPr/>
            <p:nvPr/>
          </p:nvGrpSpPr>
          <p:grpSpPr>
            <a:xfrm>
              <a:off x="6804248" y="620688"/>
              <a:ext cx="1433512" cy="1227138"/>
              <a:chOff x="7020272" y="1046732"/>
              <a:chExt cx="1433512" cy="1227138"/>
            </a:xfrm>
          </p:grpSpPr>
          <p:sp>
            <p:nvSpPr>
              <p:cNvPr id="163" name="Oval 58"/>
              <p:cNvSpPr>
                <a:spLocks noChangeArrowheads="1"/>
              </p:cNvSpPr>
              <p:nvPr/>
            </p:nvSpPr>
            <p:spPr bwMode="auto">
              <a:xfrm>
                <a:off x="7020272" y="1624645"/>
                <a:ext cx="144462" cy="144463"/>
              </a:xfrm>
              <a:prstGeom prst="ellipse">
                <a:avLst/>
              </a:prstGeom>
              <a:solidFill>
                <a:schemeClr val="accent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164" name="Oval 59"/>
              <p:cNvSpPr>
                <a:spLocks noChangeArrowheads="1"/>
              </p:cNvSpPr>
              <p:nvPr/>
            </p:nvSpPr>
            <p:spPr bwMode="auto">
              <a:xfrm>
                <a:off x="7880697" y="1046732"/>
                <a:ext cx="144462" cy="144463"/>
              </a:xfrm>
              <a:prstGeom prst="ellipse">
                <a:avLst/>
              </a:prstGeom>
              <a:solidFill>
                <a:schemeClr val="accent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165" name="Oval 60"/>
              <p:cNvSpPr>
                <a:spLocks noChangeArrowheads="1"/>
              </p:cNvSpPr>
              <p:nvPr/>
            </p:nvSpPr>
            <p:spPr bwMode="auto">
              <a:xfrm>
                <a:off x="7171024" y="1122933"/>
                <a:ext cx="144463" cy="144462"/>
              </a:xfrm>
              <a:prstGeom prst="ellipse">
                <a:avLst/>
              </a:prstGeom>
              <a:solidFill>
                <a:schemeClr val="accent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166" name="Oval 61"/>
              <p:cNvSpPr>
                <a:spLocks noChangeArrowheads="1"/>
              </p:cNvSpPr>
              <p:nvPr/>
            </p:nvSpPr>
            <p:spPr bwMode="auto">
              <a:xfrm>
                <a:off x="7271218" y="2122468"/>
                <a:ext cx="144463" cy="144463"/>
              </a:xfrm>
              <a:prstGeom prst="ellipse">
                <a:avLst/>
              </a:prstGeom>
              <a:solidFill>
                <a:schemeClr val="accent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167" name="Oval 62"/>
              <p:cNvSpPr>
                <a:spLocks noChangeArrowheads="1"/>
              </p:cNvSpPr>
              <p:nvPr/>
            </p:nvSpPr>
            <p:spPr bwMode="auto">
              <a:xfrm>
                <a:off x="7523509" y="1629345"/>
                <a:ext cx="144463" cy="144462"/>
              </a:xfrm>
              <a:prstGeom prst="ellipse">
                <a:avLst/>
              </a:prstGeom>
              <a:solidFill>
                <a:schemeClr val="accent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168" name="Oval 63"/>
              <p:cNvSpPr>
                <a:spLocks noChangeArrowheads="1"/>
              </p:cNvSpPr>
              <p:nvPr/>
            </p:nvSpPr>
            <p:spPr bwMode="auto">
              <a:xfrm>
                <a:off x="7880697" y="2129407"/>
                <a:ext cx="144462" cy="144463"/>
              </a:xfrm>
              <a:prstGeom prst="ellipse">
                <a:avLst/>
              </a:prstGeom>
              <a:solidFill>
                <a:schemeClr val="accent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169" name="Oval 63"/>
              <p:cNvSpPr>
                <a:spLocks noChangeArrowheads="1"/>
              </p:cNvSpPr>
              <p:nvPr/>
            </p:nvSpPr>
            <p:spPr bwMode="auto">
              <a:xfrm>
                <a:off x="8309322" y="1343595"/>
                <a:ext cx="144462" cy="1444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170" name="Oval 63"/>
              <p:cNvSpPr>
                <a:spLocks noChangeArrowheads="1"/>
              </p:cNvSpPr>
              <p:nvPr/>
            </p:nvSpPr>
            <p:spPr bwMode="auto">
              <a:xfrm>
                <a:off x="8309322" y="1772220"/>
                <a:ext cx="144462" cy="1444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</p:grpSp>
        <p:cxnSp>
          <p:nvCxnSpPr>
            <p:cNvPr id="171" name="直線コネクタ 170"/>
            <p:cNvCxnSpPr>
              <a:stCxn id="166" idx="0"/>
              <a:endCxn id="163" idx="5"/>
            </p:cNvCxnSpPr>
            <p:nvPr/>
          </p:nvCxnSpPr>
          <p:spPr bwMode="auto">
            <a:xfrm flipH="1" flipV="1">
              <a:off x="6927554" y="1321908"/>
              <a:ext cx="199872" cy="374516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9933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72" name="直線コネクタ 171"/>
            <p:cNvCxnSpPr>
              <a:stCxn id="163" idx="6"/>
              <a:endCxn id="167" idx="2"/>
            </p:cNvCxnSpPr>
            <p:nvPr/>
          </p:nvCxnSpPr>
          <p:spPr bwMode="auto">
            <a:xfrm>
              <a:off x="6948710" y="1270833"/>
              <a:ext cx="358775" cy="4699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9933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73" name="直線コネクタ 172"/>
            <p:cNvCxnSpPr>
              <a:stCxn id="165" idx="5"/>
              <a:endCxn id="167" idx="0"/>
            </p:cNvCxnSpPr>
            <p:nvPr/>
          </p:nvCxnSpPr>
          <p:spPr bwMode="auto">
            <a:xfrm>
              <a:off x="7078307" y="820195"/>
              <a:ext cx="301410" cy="383106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9933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74" name="直線コネクタ 173"/>
            <p:cNvCxnSpPr>
              <a:stCxn id="164" idx="2"/>
              <a:endCxn id="165" idx="6"/>
            </p:cNvCxnSpPr>
            <p:nvPr/>
          </p:nvCxnSpPr>
          <p:spPr bwMode="auto">
            <a:xfrm flipH="1">
              <a:off x="7099463" y="692920"/>
              <a:ext cx="565210" cy="7620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9933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75" name="直線コネクタ 174"/>
            <p:cNvCxnSpPr>
              <a:stCxn id="170" idx="0"/>
              <a:endCxn id="169" idx="4"/>
            </p:cNvCxnSpPr>
            <p:nvPr/>
          </p:nvCxnSpPr>
          <p:spPr bwMode="auto">
            <a:xfrm flipV="1">
              <a:off x="8165529" y="1062013"/>
              <a:ext cx="0" cy="284163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9933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76" name="直線コネクタ 175"/>
            <p:cNvCxnSpPr>
              <a:stCxn id="168" idx="7"/>
              <a:endCxn id="170" idx="3"/>
            </p:cNvCxnSpPr>
            <p:nvPr/>
          </p:nvCxnSpPr>
          <p:spPr bwMode="auto">
            <a:xfrm flipV="1">
              <a:off x="7787979" y="1469482"/>
              <a:ext cx="326475" cy="255037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9933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77" name="直線コネクタ 176"/>
            <p:cNvCxnSpPr>
              <a:stCxn id="166" idx="6"/>
              <a:endCxn id="168" idx="2"/>
            </p:cNvCxnSpPr>
            <p:nvPr/>
          </p:nvCxnSpPr>
          <p:spPr bwMode="auto">
            <a:xfrm>
              <a:off x="7199657" y="1768656"/>
              <a:ext cx="465016" cy="6939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9933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78" name="直線コネクタ 177"/>
            <p:cNvCxnSpPr>
              <a:stCxn id="169" idx="1"/>
              <a:endCxn id="164" idx="5"/>
            </p:cNvCxnSpPr>
            <p:nvPr/>
          </p:nvCxnSpPr>
          <p:spPr bwMode="auto">
            <a:xfrm flipH="1" flipV="1">
              <a:off x="7787979" y="743995"/>
              <a:ext cx="326475" cy="19471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9933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sp>
        <p:nvSpPr>
          <p:cNvPr id="202" name="テキスト ボックス 201"/>
          <p:cNvSpPr txBox="1"/>
          <p:nvPr/>
        </p:nvSpPr>
        <p:spPr>
          <a:xfrm>
            <a:off x="179512" y="1412776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【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証明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】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203" name="テキスト ボックス 202"/>
          <p:cNvSpPr txBox="1"/>
          <p:nvPr/>
        </p:nvSpPr>
        <p:spPr>
          <a:xfrm>
            <a:off x="4668396" y="3546401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【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証明終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】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grpSp>
        <p:nvGrpSpPr>
          <p:cNvPr id="204" name="グループ化 203"/>
          <p:cNvGrpSpPr/>
          <p:nvPr/>
        </p:nvGrpSpPr>
        <p:grpSpPr>
          <a:xfrm>
            <a:off x="467544" y="4625640"/>
            <a:ext cx="1433512" cy="1227138"/>
            <a:chOff x="6424613" y="3858046"/>
            <a:chExt cx="1433512" cy="1227138"/>
          </a:xfrm>
        </p:grpSpPr>
        <p:sp>
          <p:nvSpPr>
            <p:cNvPr id="205" name="Oval 58"/>
            <p:cNvSpPr>
              <a:spLocks noChangeArrowheads="1"/>
            </p:cNvSpPr>
            <p:nvPr/>
          </p:nvSpPr>
          <p:spPr bwMode="auto">
            <a:xfrm>
              <a:off x="6424613" y="4435959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06" name="Oval 59"/>
            <p:cNvSpPr>
              <a:spLocks noChangeArrowheads="1"/>
            </p:cNvSpPr>
            <p:nvPr/>
          </p:nvSpPr>
          <p:spPr bwMode="auto">
            <a:xfrm>
              <a:off x="7285038" y="3858046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07" name="Oval 60"/>
            <p:cNvSpPr>
              <a:spLocks noChangeArrowheads="1"/>
            </p:cNvSpPr>
            <p:nvPr/>
          </p:nvSpPr>
          <p:spPr bwMode="auto">
            <a:xfrm>
              <a:off x="6575365" y="3934247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08" name="Oval 61"/>
            <p:cNvSpPr>
              <a:spLocks noChangeArrowheads="1"/>
            </p:cNvSpPr>
            <p:nvPr/>
          </p:nvSpPr>
          <p:spPr bwMode="auto">
            <a:xfrm>
              <a:off x="6675559" y="4933782"/>
              <a:ext cx="144463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09" name="Oval 62"/>
            <p:cNvSpPr>
              <a:spLocks noChangeArrowheads="1"/>
            </p:cNvSpPr>
            <p:nvPr/>
          </p:nvSpPr>
          <p:spPr bwMode="auto">
            <a:xfrm>
              <a:off x="6927850" y="4440659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10" name="Oval 63"/>
            <p:cNvSpPr>
              <a:spLocks noChangeArrowheads="1"/>
            </p:cNvSpPr>
            <p:nvPr/>
          </p:nvSpPr>
          <p:spPr bwMode="auto">
            <a:xfrm>
              <a:off x="7285038" y="4940721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11" name="Oval 63"/>
            <p:cNvSpPr>
              <a:spLocks noChangeArrowheads="1"/>
            </p:cNvSpPr>
            <p:nvPr/>
          </p:nvSpPr>
          <p:spPr bwMode="auto">
            <a:xfrm>
              <a:off x="7713663" y="4154909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12" name="Oval 63"/>
            <p:cNvSpPr>
              <a:spLocks noChangeArrowheads="1"/>
            </p:cNvSpPr>
            <p:nvPr/>
          </p:nvSpPr>
          <p:spPr bwMode="auto">
            <a:xfrm>
              <a:off x="7713663" y="4583534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</p:grpSp>
      <p:cxnSp>
        <p:nvCxnSpPr>
          <p:cNvPr id="213" name="直線コネクタ 212"/>
          <p:cNvCxnSpPr>
            <a:stCxn id="211" idx="4"/>
            <a:endCxn id="212" idx="0"/>
          </p:cNvCxnSpPr>
          <p:nvPr/>
        </p:nvCxnSpPr>
        <p:spPr bwMode="auto">
          <a:xfrm>
            <a:off x="1828825" y="5066965"/>
            <a:ext cx="0" cy="284163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14" name="直線コネクタ 213"/>
          <p:cNvCxnSpPr>
            <a:stCxn id="212" idx="3"/>
            <a:endCxn id="210" idx="7"/>
          </p:cNvCxnSpPr>
          <p:nvPr/>
        </p:nvCxnSpPr>
        <p:spPr bwMode="auto">
          <a:xfrm flipH="1">
            <a:off x="1451275" y="5474434"/>
            <a:ext cx="326475" cy="255037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15" name="直線コネクタ 214"/>
          <p:cNvCxnSpPr>
            <a:stCxn id="211" idx="1"/>
            <a:endCxn id="206" idx="5"/>
          </p:cNvCxnSpPr>
          <p:nvPr/>
        </p:nvCxnSpPr>
        <p:spPr bwMode="auto">
          <a:xfrm flipH="1" flipV="1">
            <a:off x="1451275" y="4748947"/>
            <a:ext cx="326475" cy="19471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16" name="直線コネクタ 215"/>
          <p:cNvCxnSpPr>
            <a:stCxn id="210" idx="1"/>
            <a:endCxn id="209" idx="5"/>
          </p:cNvCxnSpPr>
          <p:nvPr/>
        </p:nvCxnSpPr>
        <p:spPr bwMode="auto">
          <a:xfrm flipH="1" flipV="1">
            <a:off x="1094088" y="5331559"/>
            <a:ext cx="255037" cy="39791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17" name="直線コネクタ 216"/>
          <p:cNvCxnSpPr>
            <a:stCxn id="208" idx="6"/>
            <a:endCxn id="210" idx="2"/>
          </p:cNvCxnSpPr>
          <p:nvPr/>
        </p:nvCxnSpPr>
        <p:spPr bwMode="auto">
          <a:xfrm>
            <a:off x="862953" y="5773608"/>
            <a:ext cx="465016" cy="6939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18" name="直線コネクタ 217"/>
          <p:cNvCxnSpPr>
            <a:stCxn id="209" idx="2"/>
            <a:endCxn id="205" idx="6"/>
          </p:cNvCxnSpPr>
          <p:nvPr/>
        </p:nvCxnSpPr>
        <p:spPr bwMode="auto">
          <a:xfrm flipH="1" flipV="1">
            <a:off x="612006" y="5275785"/>
            <a:ext cx="358775" cy="4699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19" name="直線コネクタ 218"/>
          <p:cNvCxnSpPr>
            <a:stCxn id="209" idx="1"/>
            <a:endCxn id="207" idx="5"/>
          </p:cNvCxnSpPr>
          <p:nvPr/>
        </p:nvCxnSpPr>
        <p:spPr bwMode="auto">
          <a:xfrm flipH="1" flipV="1">
            <a:off x="741603" y="4825147"/>
            <a:ext cx="250334" cy="40426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  <p:grpSp>
        <p:nvGrpSpPr>
          <p:cNvPr id="220" name="グループ化 219"/>
          <p:cNvGrpSpPr/>
          <p:nvPr/>
        </p:nvGrpSpPr>
        <p:grpSpPr>
          <a:xfrm>
            <a:off x="2699792" y="4650134"/>
            <a:ext cx="1433512" cy="1227138"/>
            <a:chOff x="3426520" y="4149080"/>
            <a:chExt cx="1433512" cy="1227138"/>
          </a:xfrm>
        </p:grpSpPr>
        <p:grpSp>
          <p:nvGrpSpPr>
            <p:cNvPr id="221" name="グループ化 220"/>
            <p:cNvGrpSpPr/>
            <p:nvPr/>
          </p:nvGrpSpPr>
          <p:grpSpPr>
            <a:xfrm>
              <a:off x="3426520" y="4149080"/>
              <a:ext cx="1433512" cy="1227138"/>
              <a:chOff x="6424613" y="3858046"/>
              <a:chExt cx="1433512" cy="1227138"/>
            </a:xfrm>
          </p:grpSpPr>
          <p:sp>
            <p:nvSpPr>
              <p:cNvPr id="229" name="Oval 58"/>
              <p:cNvSpPr>
                <a:spLocks noChangeArrowheads="1"/>
              </p:cNvSpPr>
              <p:nvPr/>
            </p:nvSpPr>
            <p:spPr bwMode="auto">
              <a:xfrm>
                <a:off x="6424613" y="4435959"/>
                <a:ext cx="144462" cy="144463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230" name="Oval 59"/>
              <p:cNvSpPr>
                <a:spLocks noChangeArrowheads="1"/>
              </p:cNvSpPr>
              <p:nvPr/>
            </p:nvSpPr>
            <p:spPr bwMode="auto">
              <a:xfrm>
                <a:off x="7285038" y="3858046"/>
                <a:ext cx="144462" cy="144463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231" name="Oval 60"/>
              <p:cNvSpPr>
                <a:spLocks noChangeArrowheads="1"/>
              </p:cNvSpPr>
              <p:nvPr/>
            </p:nvSpPr>
            <p:spPr bwMode="auto">
              <a:xfrm>
                <a:off x="6575365" y="3934247"/>
                <a:ext cx="144463" cy="144462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232" name="Oval 61"/>
              <p:cNvSpPr>
                <a:spLocks noChangeArrowheads="1"/>
              </p:cNvSpPr>
              <p:nvPr/>
            </p:nvSpPr>
            <p:spPr bwMode="auto">
              <a:xfrm>
                <a:off x="6675559" y="4933782"/>
                <a:ext cx="144463" cy="144463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233" name="Oval 62"/>
              <p:cNvSpPr>
                <a:spLocks noChangeArrowheads="1"/>
              </p:cNvSpPr>
              <p:nvPr/>
            </p:nvSpPr>
            <p:spPr bwMode="auto">
              <a:xfrm>
                <a:off x="6927850" y="4440659"/>
                <a:ext cx="144463" cy="144462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234" name="Oval 63"/>
              <p:cNvSpPr>
                <a:spLocks noChangeArrowheads="1"/>
              </p:cNvSpPr>
              <p:nvPr/>
            </p:nvSpPr>
            <p:spPr bwMode="auto">
              <a:xfrm>
                <a:off x="7285038" y="4940721"/>
                <a:ext cx="144462" cy="144463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235" name="Oval 63"/>
              <p:cNvSpPr>
                <a:spLocks noChangeArrowheads="1"/>
              </p:cNvSpPr>
              <p:nvPr/>
            </p:nvSpPr>
            <p:spPr bwMode="auto">
              <a:xfrm>
                <a:off x="7713663" y="4154909"/>
                <a:ext cx="144462" cy="1444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236" name="Oval 63"/>
              <p:cNvSpPr>
                <a:spLocks noChangeArrowheads="1"/>
              </p:cNvSpPr>
              <p:nvPr/>
            </p:nvSpPr>
            <p:spPr bwMode="auto">
              <a:xfrm>
                <a:off x="7713663" y="4583534"/>
                <a:ext cx="144462" cy="1444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</p:grpSp>
        <p:cxnSp>
          <p:nvCxnSpPr>
            <p:cNvPr id="222" name="直線コネクタ 221"/>
            <p:cNvCxnSpPr>
              <a:stCxn id="235" idx="4"/>
              <a:endCxn id="236" idx="0"/>
            </p:cNvCxnSpPr>
            <p:nvPr/>
          </p:nvCxnSpPr>
          <p:spPr bwMode="auto">
            <a:xfrm>
              <a:off x="4787801" y="4590405"/>
              <a:ext cx="0" cy="28416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223" name="直線コネクタ 222"/>
            <p:cNvCxnSpPr>
              <a:stCxn id="236" idx="3"/>
              <a:endCxn id="234" idx="7"/>
            </p:cNvCxnSpPr>
            <p:nvPr/>
          </p:nvCxnSpPr>
          <p:spPr bwMode="auto">
            <a:xfrm flipH="1">
              <a:off x="4410251" y="4997874"/>
              <a:ext cx="326475" cy="25503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224" name="直線コネクタ 223"/>
            <p:cNvCxnSpPr>
              <a:stCxn id="235" idx="1"/>
              <a:endCxn id="230" idx="5"/>
            </p:cNvCxnSpPr>
            <p:nvPr/>
          </p:nvCxnSpPr>
          <p:spPr bwMode="auto">
            <a:xfrm flipH="1" flipV="1">
              <a:off x="4410251" y="4272387"/>
              <a:ext cx="326475" cy="19471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225" name="直線コネクタ 224"/>
            <p:cNvCxnSpPr>
              <a:stCxn id="234" idx="1"/>
              <a:endCxn id="233" idx="5"/>
            </p:cNvCxnSpPr>
            <p:nvPr/>
          </p:nvCxnSpPr>
          <p:spPr bwMode="auto">
            <a:xfrm flipH="1" flipV="1">
              <a:off x="4053064" y="4854999"/>
              <a:ext cx="255037" cy="39791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226" name="直線コネクタ 225"/>
            <p:cNvCxnSpPr>
              <a:stCxn id="232" idx="6"/>
              <a:endCxn id="234" idx="2"/>
            </p:cNvCxnSpPr>
            <p:nvPr/>
          </p:nvCxnSpPr>
          <p:spPr bwMode="auto">
            <a:xfrm>
              <a:off x="3821929" y="5297048"/>
              <a:ext cx="465016" cy="693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227" name="直線コネクタ 226"/>
            <p:cNvCxnSpPr>
              <a:stCxn id="233" idx="2"/>
              <a:endCxn id="229" idx="6"/>
            </p:cNvCxnSpPr>
            <p:nvPr/>
          </p:nvCxnSpPr>
          <p:spPr bwMode="auto">
            <a:xfrm flipH="1" flipV="1">
              <a:off x="3570982" y="4799225"/>
              <a:ext cx="358775" cy="46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228" name="直線コネクタ 227"/>
            <p:cNvCxnSpPr>
              <a:stCxn id="233" idx="1"/>
              <a:endCxn id="231" idx="5"/>
            </p:cNvCxnSpPr>
            <p:nvPr/>
          </p:nvCxnSpPr>
          <p:spPr bwMode="auto">
            <a:xfrm flipH="1" flipV="1">
              <a:off x="3700579" y="4348587"/>
              <a:ext cx="250334" cy="40426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cxnSp>
        <p:nvCxnSpPr>
          <p:cNvPr id="237" name="直線コネクタ 236"/>
          <p:cNvCxnSpPr>
            <a:stCxn id="231" idx="3"/>
            <a:endCxn id="229" idx="0"/>
          </p:cNvCxnSpPr>
          <p:nvPr/>
        </p:nvCxnSpPr>
        <p:spPr bwMode="auto">
          <a:xfrm flipH="1">
            <a:off x="2772023" y="4849641"/>
            <a:ext cx="99677" cy="378406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38" name="直線コネクタ 237"/>
          <p:cNvCxnSpPr>
            <a:stCxn id="233" idx="7"/>
            <a:endCxn id="230" idx="3"/>
          </p:cNvCxnSpPr>
          <p:nvPr/>
        </p:nvCxnSpPr>
        <p:spPr bwMode="auto">
          <a:xfrm flipV="1">
            <a:off x="3326336" y="4773441"/>
            <a:ext cx="255037" cy="48046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39" name="曲線コネクタ 238"/>
          <p:cNvCxnSpPr>
            <a:stCxn id="232" idx="4"/>
            <a:endCxn id="234" idx="4"/>
          </p:cNvCxnSpPr>
          <p:nvPr/>
        </p:nvCxnSpPr>
        <p:spPr bwMode="auto">
          <a:xfrm rot="16200000" flipH="1">
            <a:off x="3324240" y="5569063"/>
            <a:ext cx="6939" cy="609478"/>
          </a:xfrm>
          <a:prstGeom prst="curvedConnector3">
            <a:avLst>
              <a:gd name="adj1" fmla="val 2772835"/>
            </a:avLst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/>
          </a:ln>
          <a:effectLst/>
        </p:spPr>
      </p:cxnSp>
      <p:grpSp>
        <p:nvGrpSpPr>
          <p:cNvPr id="240" name="グループ化 239"/>
          <p:cNvGrpSpPr/>
          <p:nvPr/>
        </p:nvGrpSpPr>
        <p:grpSpPr>
          <a:xfrm>
            <a:off x="4932040" y="4653136"/>
            <a:ext cx="1433512" cy="1227138"/>
            <a:chOff x="6424613" y="3858046"/>
            <a:chExt cx="1433512" cy="1227138"/>
          </a:xfrm>
        </p:grpSpPr>
        <p:sp>
          <p:nvSpPr>
            <p:cNvPr id="241" name="Oval 58"/>
            <p:cNvSpPr>
              <a:spLocks noChangeArrowheads="1"/>
            </p:cNvSpPr>
            <p:nvPr/>
          </p:nvSpPr>
          <p:spPr bwMode="auto">
            <a:xfrm>
              <a:off x="6424613" y="4435959"/>
              <a:ext cx="144462" cy="144463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42" name="Oval 59"/>
            <p:cNvSpPr>
              <a:spLocks noChangeArrowheads="1"/>
            </p:cNvSpPr>
            <p:nvPr/>
          </p:nvSpPr>
          <p:spPr bwMode="auto">
            <a:xfrm>
              <a:off x="7285038" y="3858046"/>
              <a:ext cx="144462" cy="144463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43" name="Oval 60"/>
            <p:cNvSpPr>
              <a:spLocks noChangeArrowheads="1"/>
            </p:cNvSpPr>
            <p:nvPr/>
          </p:nvSpPr>
          <p:spPr bwMode="auto">
            <a:xfrm>
              <a:off x="6575365" y="3934247"/>
              <a:ext cx="144463" cy="144462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44" name="Oval 61"/>
            <p:cNvSpPr>
              <a:spLocks noChangeArrowheads="1"/>
            </p:cNvSpPr>
            <p:nvPr/>
          </p:nvSpPr>
          <p:spPr bwMode="auto">
            <a:xfrm>
              <a:off x="6675559" y="4933782"/>
              <a:ext cx="144463" cy="144463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45" name="Oval 62"/>
            <p:cNvSpPr>
              <a:spLocks noChangeArrowheads="1"/>
            </p:cNvSpPr>
            <p:nvPr/>
          </p:nvSpPr>
          <p:spPr bwMode="auto">
            <a:xfrm>
              <a:off x="6927850" y="4440659"/>
              <a:ext cx="144463" cy="144462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46" name="Oval 63"/>
            <p:cNvSpPr>
              <a:spLocks noChangeArrowheads="1"/>
            </p:cNvSpPr>
            <p:nvPr/>
          </p:nvSpPr>
          <p:spPr bwMode="auto">
            <a:xfrm>
              <a:off x="7285038" y="4940721"/>
              <a:ext cx="144462" cy="144463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47" name="Oval 63"/>
            <p:cNvSpPr>
              <a:spLocks noChangeArrowheads="1"/>
            </p:cNvSpPr>
            <p:nvPr/>
          </p:nvSpPr>
          <p:spPr bwMode="auto">
            <a:xfrm>
              <a:off x="7713663" y="4154909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48" name="Oval 63"/>
            <p:cNvSpPr>
              <a:spLocks noChangeArrowheads="1"/>
            </p:cNvSpPr>
            <p:nvPr/>
          </p:nvSpPr>
          <p:spPr bwMode="auto">
            <a:xfrm>
              <a:off x="7713663" y="4583534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</p:grpSp>
      <p:cxnSp>
        <p:nvCxnSpPr>
          <p:cNvPr id="249" name="直線矢印コネクタ 248"/>
          <p:cNvCxnSpPr>
            <a:stCxn id="241" idx="0"/>
            <a:endCxn id="243" idx="4"/>
          </p:cNvCxnSpPr>
          <p:nvPr/>
        </p:nvCxnSpPr>
        <p:spPr bwMode="auto">
          <a:xfrm flipV="1">
            <a:off x="5004271" y="4873799"/>
            <a:ext cx="150753" cy="3572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0" name="直線矢印コネクタ 249"/>
          <p:cNvCxnSpPr>
            <a:stCxn id="243" idx="5"/>
            <a:endCxn id="245" idx="1"/>
          </p:cNvCxnSpPr>
          <p:nvPr/>
        </p:nvCxnSpPr>
        <p:spPr bwMode="auto">
          <a:xfrm>
            <a:off x="5206099" y="4852643"/>
            <a:ext cx="250334" cy="40426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1" name="直線矢印コネクタ 250"/>
          <p:cNvCxnSpPr>
            <a:stCxn id="245" idx="0"/>
            <a:endCxn id="242" idx="3"/>
          </p:cNvCxnSpPr>
          <p:nvPr/>
        </p:nvCxnSpPr>
        <p:spPr bwMode="auto">
          <a:xfrm flipV="1">
            <a:off x="5507509" y="4776443"/>
            <a:ext cx="306112" cy="45930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2" name="直線矢印コネクタ 251"/>
          <p:cNvCxnSpPr>
            <a:stCxn id="242" idx="6"/>
            <a:endCxn id="247" idx="0"/>
          </p:cNvCxnSpPr>
          <p:nvPr/>
        </p:nvCxnSpPr>
        <p:spPr bwMode="auto">
          <a:xfrm>
            <a:off x="5936927" y="4725368"/>
            <a:ext cx="356394" cy="22463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3" name="直線矢印コネクタ 252"/>
          <p:cNvCxnSpPr>
            <a:stCxn id="247" idx="4"/>
            <a:endCxn id="248" idx="0"/>
          </p:cNvCxnSpPr>
          <p:nvPr/>
        </p:nvCxnSpPr>
        <p:spPr bwMode="auto">
          <a:xfrm>
            <a:off x="6293321" y="5094461"/>
            <a:ext cx="0" cy="28416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4" name="直線矢印コネクタ 253"/>
          <p:cNvCxnSpPr>
            <a:stCxn id="248" idx="3"/>
            <a:endCxn id="246" idx="7"/>
          </p:cNvCxnSpPr>
          <p:nvPr/>
        </p:nvCxnSpPr>
        <p:spPr bwMode="auto">
          <a:xfrm flipH="1">
            <a:off x="5915771" y="5501930"/>
            <a:ext cx="326475" cy="2550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5" name="直線矢印コネクタ 254"/>
          <p:cNvCxnSpPr>
            <a:stCxn id="246" idx="2"/>
            <a:endCxn id="244" idx="6"/>
          </p:cNvCxnSpPr>
          <p:nvPr/>
        </p:nvCxnSpPr>
        <p:spPr bwMode="auto">
          <a:xfrm flipH="1" flipV="1">
            <a:off x="5327449" y="5801104"/>
            <a:ext cx="465016" cy="693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6" name="曲線コネクタ 255"/>
          <p:cNvCxnSpPr>
            <a:stCxn id="244" idx="5"/>
            <a:endCxn id="246" idx="3"/>
          </p:cNvCxnSpPr>
          <p:nvPr/>
        </p:nvCxnSpPr>
        <p:spPr bwMode="auto">
          <a:xfrm rot="16200000" flipH="1">
            <a:off x="5556488" y="5601984"/>
            <a:ext cx="6939" cy="507328"/>
          </a:xfrm>
          <a:prstGeom prst="curvedConnector3">
            <a:avLst>
              <a:gd name="adj1" fmla="val 2953394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7" name="直線矢印コネクタ 256"/>
          <p:cNvCxnSpPr>
            <a:stCxn id="246" idx="0"/>
            <a:endCxn id="245" idx="5"/>
          </p:cNvCxnSpPr>
          <p:nvPr/>
        </p:nvCxnSpPr>
        <p:spPr bwMode="auto">
          <a:xfrm flipH="1" flipV="1">
            <a:off x="5558584" y="5359055"/>
            <a:ext cx="306112" cy="37675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8" name="直線矢印コネクタ 257"/>
          <p:cNvCxnSpPr>
            <a:stCxn id="245" idx="2"/>
            <a:endCxn id="241" idx="6"/>
          </p:cNvCxnSpPr>
          <p:nvPr/>
        </p:nvCxnSpPr>
        <p:spPr bwMode="auto">
          <a:xfrm flipH="1" flipV="1">
            <a:off x="5076502" y="5303281"/>
            <a:ext cx="358775" cy="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59" name="グループ化 258"/>
          <p:cNvGrpSpPr/>
          <p:nvPr/>
        </p:nvGrpSpPr>
        <p:grpSpPr>
          <a:xfrm>
            <a:off x="7020272" y="4650134"/>
            <a:ext cx="1433512" cy="1227138"/>
            <a:chOff x="6424613" y="3858046"/>
            <a:chExt cx="1433512" cy="1227138"/>
          </a:xfrm>
        </p:grpSpPr>
        <p:sp>
          <p:nvSpPr>
            <p:cNvPr id="260" name="Oval 58"/>
            <p:cNvSpPr>
              <a:spLocks noChangeArrowheads="1"/>
            </p:cNvSpPr>
            <p:nvPr/>
          </p:nvSpPr>
          <p:spPr bwMode="auto">
            <a:xfrm>
              <a:off x="6424613" y="4435959"/>
              <a:ext cx="144462" cy="144463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61" name="Oval 59"/>
            <p:cNvSpPr>
              <a:spLocks noChangeArrowheads="1"/>
            </p:cNvSpPr>
            <p:nvPr/>
          </p:nvSpPr>
          <p:spPr bwMode="auto">
            <a:xfrm>
              <a:off x="7285038" y="3858046"/>
              <a:ext cx="144462" cy="144463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62" name="Oval 60"/>
            <p:cNvSpPr>
              <a:spLocks noChangeArrowheads="1"/>
            </p:cNvSpPr>
            <p:nvPr/>
          </p:nvSpPr>
          <p:spPr bwMode="auto">
            <a:xfrm>
              <a:off x="6575365" y="3934247"/>
              <a:ext cx="144463" cy="144462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63" name="Oval 61"/>
            <p:cNvSpPr>
              <a:spLocks noChangeArrowheads="1"/>
            </p:cNvSpPr>
            <p:nvPr/>
          </p:nvSpPr>
          <p:spPr bwMode="auto">
            <a:xfrm>
              <a:off x="6675559" y="4933782"/>
              <a:ext cx="144463" cy="144463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64" name="Oval 62"/>
            <p:cNvSpPr>
              <a:spLocks noChangeArrowheads="1"/>
            </p:cNvSpPr>
            <p:nvPr/>
          </p:nvSpPr>
          <p:spPr bwMode="auto">
            <a:xfrm>
              <a:off x="6927850" y="4440659"/>
              <a:ext cx="144463" cy="144462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65" name="Oval 63"/>
            <p:cNvSpPr>
              <a:spLocks noChangeArrowheads="1"/>
            </p:cNvSpPr>
            <p:nvPr/>
          </p:nvSpPr>
          <p:spPr bwMode="auto">
            <a:xfrm>
              <a:off x="7285038" y="4940721"/>
              <a:ext cx="144462" cy="144463"/>
            </a:xfrm>
            <a:prstGeom prst="ellipse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66" name="Oval 63"/>
            <p:cNvSpPr>
              <a:spLocks noChangeArrowheads="1"/>
            </p:cNvSpPr>
            <p:nvPr/>
          </p:nvSpPr>
          <p:spPr bwMode="auto">
            <a:xfrm>
              <a:off x="7713663" y="4154909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67" name="Oval 63"/>
            <p:cNvSpPr>
              <a:spLocks noChangeArrowheads="1"/>
            </p:cNvSpPr>
            <p:nvPr/>
          </p:nvSpPr>
          <p:spPr bwMode="auto">
            <a:xfrm>
              <a:off x="7713663" y="4583534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</p:grpSp>
      <p:cxnSp>
        <p:nvCxnSpPr>
          <p:cNvPr id="268" name="直線コネクタ 267"/>
          <p:cNvCxnSpPr>
            <a:stCxn id="263" idx="0"/>
            <a:endCxn id="264" idx="3"/>
          </p:cNvCxnSpPr>
          <p:nvPr/>
        </p:nvCxnSpPr>
        <p:spPr bwMode="auto">
          <a:xfrm flipV="1">
            <a:off x="7343450" y="5356053"/>
            <a:ext cx="201215" cy="369817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33CC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69" name="直線コネクタ 268"/>
          <p:cNvCxnSpPr>
            <a:stCxn id="260" idx="6"/>
            <a:endCxn id="264" idx="2"/>
          </p:cNvCxnSpPr>
          <p:nvPr/>
        </p:nvCxnSpPr>
        <p:spPr bwMode="auto">
          <a:xfrm>
            <a:off x="7164734" y="5300279"/>
            <a:ext cx="358775" cy="4699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33CC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70" name="直線コネクタ 269"/>
          <p:cNvCxnSpPr>
            <a:stCxn id="262" idx="4"/>
            <a:endCxn id="260" idx="0"/>
          </p:cNvCxnSpPr>
          <p:nvPr/>
        </p:nvCxnSpPr>
        <p:spPr bwMode="auto">
          <a:xfrm flipH="1">
            <a:off x="7092503" y="4870797"/>
            <a:ext cx="150753" cy="35725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33CC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71" name="直線コネクタ 270"/>
          <p:cNvCxnSpPr>
            <a:stCxn id="261" idx="2"/>
            <a:endCxn id="262" idx="6"/>
          </p:cNvCxnSpPr>
          <p:nvPr/>
        </p:nvCxnSpPr>
        <p:spPr bwMode="auto">
          <a:xfrm flipH="1">
            <a:off x="7315487" y="4722366"/>
            <a:ext cx="565210" cy="762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33CC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72" name="直線コネクタ 271"/>
          <p:cNvCxnSpPr>
            <a:stCxn id="267" idx="0"/>
            <a:endCxn id="266" idx="4"/>
          </p:cNvCxnSpPr>
          <p:nvPr/>
        </p:nvCxnSpPr>
        <p:spPr bwMode="auto">
          <a:xfrm flipV="1">
            <a:off x="8381553" y="5091459"/>
            <a:ext cx="0" cy="284163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33CC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73" name="直線コネクタ 272"/>
          <p:cNvCxnSpPr>
            <a:stCxn id="265" idx="7"/>
            <a:endCxn id="267" idx="3"/>
          </p:cNvCxnSpPr>
          <p:nvPr/>
        </p:nvCxnSpPr>
        <p:spPr bwMode="auto">
          <a:xfrm flipV="1">
            <a:off x="8004003" y="5498928"/>
            <a:ext cx="326475" cy="255037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33CC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74" name="直線コネクタ 273"/>
          <p:cNvCxnSpPr>
            <a:stCxn id="263" idx="6"/>
            <a:endCxn id="265" idx="2"/>
          </p:cNvCxnSpPr>
          <p:nvPr/>
        </p:nvCxnSpPr>
        <p:spPr bwMode="auto">
          <a:xfrm>
            <a:off x="7415681" y="5798102"/>
            <a:ext cx="465016" cy="6939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33CC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75" name="直線コネクタ 274"/>
          <p:cNvCxnSpPr>
            <a:stCxn id="266" idx="1"/>
            <a:endCxn id="261" idx="5"/>
          </p:cNvCxnSpPr>
          <p:nvPr/>
        </p:nvCxnSpPr>
        <p:spPr bwMode="auto">
          <a:xfrm flipH="1" flipV="1">
            <a:off x="8004003" y="4773441"/>
            <a:ext cx="326475" cy="19471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33CC"/>
            </a:solidFill>
            <a:prstDash val="solid"/>
            <a:round/>
            <a:headEnd type="none" w="med" len="med"/>
            <a:tailEnd type="none"/>
          </a:ln>
          <a:effectLst/>
        </p:spPr>
      </p:cxnSp>
      <p:grpSp>
        <p:nvGrpSpPr>
          <p:cNvPr id="278" name="グループ化 277"/>
          <p:cNvGrpSpPr/>
          <p:nvPr/>
        </p:nvGrpSpPr>
        <p:grpSpPr>
          <a:xfrm>
            <a:off x="6956648" y="2132856"/>
            <a:ext cx="1433512" cy="1685801"/>
            <a:chOff x="6956648" y="2132856"/>
            <a:chExt cx="1433512" cy="1685801"/>
          </a:xfrm>
        </p:grpSpPr>
        <p:grpSp>
          <p:nvGrpSpPr>
            <p:cNvPr id="182" name="グループ化 181"/>
            <p:cNvGrpSpPr/>
            <p:nvPr/>
          </p:nvGrpSpPr>
          <p:grpSpPr>
            <a:xfrm>
              <a:off x="6956648" y="2132856"/>
              <a:ext cx="1433512" cy="1227138"/>
              <a:chOff x="7020272" y="1046732"/>
              <a:chExt cx="1433512" cy="1227138"/>
            </a:xfrm>
          </p:grpSpPr>
          <p:sp>
            <p:nvSpPr>
              <p:cNvPr id="183" name="Oval 58"/>
              <p:cNvSpPr>
                <a:spLocks noChangeArrowheads="1"/>
              </p:cNvSpPr>
              <p:nvPr/>
            </p:nvSpPr>
            <p:spPr bwMode="auto">
              <a:xfrm>
                <a:off x="7020272" y="1624645"/>
                <a:ext cx="144462" cy="144463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184" name="Oval 59"/>
              <p:cNvSpPr>
                <a:spLocks noChangeArrowheads="1"/>
              </p:cNvSpPr>
              <p:nvPr/>
            </p:nvSpPr>
            <p:spPr bwMode="auto">
              <a:xfrm>
                <a:off x="7880697" y="1046732"/>
                <a:ext cx="144462" cy="144463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185" name="Oval 60"/>
              <p:cNvSpPr>
                <a:spLocks noChangeArrowheads="1"/>
              </p:cNvSpPr>
              <p:nvPr/>
            </p:nvSpPr>
            <p:spPr bwMode="auto">
              <a:xfrm>
                <a:off x="7171024" y="1122933"/>
                <a:ext cx="144463" cy="144462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186" name="Oval 61"/>
              <p:cNvSpPr>
                <a:spLocks noChangeArrowheads="1"/>
              </p:cNvSpPr>
              <p:nvPr/>
            </p:nvSpPr>
            <p:spPr bwMode="auto">
              <a:xfrm>
                <a:off x="7271218" y="2122468"/>
                <a:ext cx="144463" cy="144463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187" name="Oval 62"/>
              <p:cNvSpPr>
                <a:spLocks noChangeArrowheads="1"/>
              </p:cNvSpPr>
              <p:nvPr/>
            </p:nvSpPr>
            <p:spPr bwMode="auto">
              <a:xfrm>
                <a:off x="7523509" y="1629345"/>
                <a:ext cx="144463" cy="144462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188" name="Oval 63"/>
              <p:cNvSpPr>
                <a:spLocks noChangeArrowheads="1"/>
              </p:cNvSpPr>
              <p:nvPr/>
            </p:nvSpPr>
            <p:spPr bwMode="auto">
              <a:xfrm>
                <a:off x="7880697" y="2129407"/>
                <a:ext cx="144462" cy="144463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189" name="Oval 63"/>
              <p:cNvSpPr>
                <a:spLocks noChangeArrowheads="1"/>
              </p:cNvSpPr>
              <p:nvPr/>
            </p:nvSpPr>
            <p:spPr bwMode="auto">
              <a:xfrm>
                <a:off x="8309322" y="1343595"/>
                <a:ext cx="144462" cy="1444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  <p:sp>
            <p:nvSpPr>
              <p:cNvPr id="190" name="Oval 63"/>
              <p:cNvSpPr>
                <a:spLocks noChangeArrowheads="1"/>
              </p:cNvSpPr>
              <p:nvPr/>
            </p:nvSpPr>
            <p:spPr bwMode="auto">
              <a:xfrm>
                <a:off x="8309322" y="1772220"/>
                <a:ext cx="144462" cy="1444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+mj-lt"/>
                  <a:ea typeface="ＭＳ Ｐゴシック" charset="-128"/>
                </a:endParaRPr>
              </a:p>
            </p:txBody>
          </p:sp>
        </p:grpSp>
        <p:cxnSp>
          <p:nvCxnSpPr>
            <p:cNvPr id="191" name="直線コネクタ 190"/>
            <p:cNvCxnSpPr>
              <a:stCxn id="186" idx="0"/>
              <a:endCxn id="183" idx="5"/>
            </p:cNvCxnSpPr>
            <p:nvPr/>
          </p:nvCxnSpPr>
          <p:spPr bwMode="auto">
            <a:xfrm flipH="1" flipV="1">
              <a:off x="7079954" y="2834076"/>
              <a:ext cx="199872" cy="374516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9933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92" name="直線コネクタ 191"/>
            <p:cNvCxnSpPr>
              <a:stCxn id="183" idx="6"/>
              <a:endCxn id="187" idx="2"/>
            </p:cNvCxnSpPr>
            <p:nvPr/>
          </p:nvCxnSpPr>
          <p:spPr bwMode="auto">
            <a:xfrm>
              <a:off x="7101110" y="2783001"/>
              <a:ext cx="358775" cy="4699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9933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93" name="直線コネクタ 192"/>
            <p:cNvCxnSpPr>
              <a:stCxn id="185" idx="5"/>
              <a:endCxn id="187" idx="0"/>
            </p:cNvCxnSpPr>
            <p:nvPr/>
          </p:nvCxnSpPr>
          <p:spPr bwMode="auto">
            <a:xfrm>
              <a:off x="7230707" y="2332363"/>
              <a:ext cx="301410" cy="383106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9933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94" name="直線コネクタ 193"/>
            <p:cNvCxnSpPr>
              <a:stCxn id="184" idx="2"/>
              <a:endCxn id="185" idx="6"/>
            </p:cNvCxnSpPr>
            <p:nvPr/>
          </p:nvCxnSpPr>
          <p:spPr bwMode="auto">
            <a:xfrm flipH="1">
              <a:off x="7251863" y="2205088"/>
              <a:ext cx="565210" cy="7620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9933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97" name="直線コネクタ 196"/>
            <p:cNvCxnSpPr>
              <a:stCxn id="186" idx="6"/>
              <a:endCxn id="188" idx="2"/>
            </p:cNvCxnSpPr>
            <p:nvPr/>
          </p:nvCxnSpPr>
          <p:spPr bwMode="auto">
            <a:xfrm>
              <a:off x="7352057" y="3280824"/>
              <a:ext cx="465016" cy="6939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9933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99" name="直線コネクタ 198"/>
            <p:cNvCxnSpPr>
              <a:stCxn id="184" idx="4"/>
              <a:endCxn id="188" idx="0"/>
            </p:cNvCxnSpPr>
            <p:nvPr/>
          </p:nvCxnSpPr>
          <p:spPr bwMode="auto">
            <a:xfrm>
              <a:off x="7889304" y="2277319"/>
              <a:ext cx="0" cy="93821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9933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277" name="テキスト ボックス 276"/>
            <p:cNvSpPr txBox="1"/>
            <p:nvPr/>
          </p:nvSpPr>
          <p:spPr>
            <a:xfrm>
              <a:off x="7164288" y="3356992"/>
              <a:ext cx="9685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dirty="0">
                  <a:solidFill>
                    <a:srgbClr val="FF9933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C</a:t>
              </a:r>
              <a:r>
                <a:rPr lang="en-US" altLang="ja-JP" sz="2400" dirty="0" smtClean="0">
                  <a:solidFill>
                    <a:srgbClr val="FF9933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*(T)</a:t>
              </a:r>
              <a:endParaRPr kumimoji="1" lang="ja-JP" altLang="en-US" sz="2400" dirty="0">
                <a:solidFill>
                  <a:srgbClr val="FF9933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88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" grpId="0"/>
      <p:bldP spid="159" grpId="0"/>
      <p:bldP spid="160" grpId="0"/>
      <p:bldP spid="161" grpId="0"/>
      <p:bldP spid="20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23</a:t>
            </a:fld>
            <a:endParaRPr lang="en-US" alt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836712"/>
            <a:ext cx="3300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イントロダクション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1633152"/>
            <a:ext cx="56092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離散最適化問題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問題の定式化</a:t>
            </a:r>
            <a:endParaRPr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離散最適化問題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を「解く」とは？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4" y="3093931"/>
            <a:ext cx="42915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最小全域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木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問題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Prim 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のアルゴリズム</a:t>
            </a:r>
            <a:endParaRPr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kumimoji="1" lang="en-US" altLang="ja-JP" sz="24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Kruskal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のアルゴリズム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4653136"/>
            <a:ext cx="5033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巡回セールスマン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問題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ja-JP" sz="24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Christofides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のアルゴリズム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1133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24</a:t>
            </a:fld>
            <a:endParaRPr lang="en-US" alt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908720"/>
            <a:ext cx="8565165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離散最適化問題を「解く」 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= </a:t>
            </a:r>
            <a:r>
              <a:rPr kumimoji="1" lang="ja-JP" altLang="en-US" sz="2400" b="1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多項式時間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で最適解を求める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6417" y="1484784"/>
            <a:ext cx="47884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最小全域木</a:t>
            </a:r>
            <a:r>
              <a:rPr lang="ja-JP" altLang="en-US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問題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多項式時間で解ける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6417" y="1844824"/>
            <a:ext cx="7096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000" dirty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巡回セールスマン問題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多項式時間で解けるかわからない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2823319"/>
            <a:ext cx="6378669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4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最小全域</a:t>
            </a:r>
            <a:r>
              <a:rPr lang="ja-JP" altLang="en-US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木問題に対するアルゴリズム設計</a:t>
            </a:r>
            <a:endParaRPr kumimoji="1" lang="ja-JP" altLang="en-US" sz="24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60572" y="3460938"/>
            <a:ext cx="32816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Prim </a:t>
            </a:r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のアルゴリズム</a:t>
            </a:r>
            <a:endParaRPr kumimoji="1" lang="en-US" altLang="ja-JP" sz="20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Kruskal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のアルゴリズム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1520" y="4551511"/>
            <a:ext cx="7917552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400" dirty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巡回セールスマン</a:t>
            </a:r>
            <a:r>
              <a:rPr lang="ja-JP" altLang="en-US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問題に対する近似アルゴリズム設計</a:t>
            </a:r>
            <a:endParaRPr kumimoji="1" lang="ja-JP" altLang="en-US" sz="2400" dirty="0">
              <a:solidFill>
                <a:srgbClr val="FF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1855" y="5169386"/>
            <a:ext cx="50097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Christofides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 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1.5-</a:t>
            </a:r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近似アルゴリズム </a:t>
            </a:r>
            <a:endParaRPr kumimoji="1" lang="en-US" altLang="ja-JP" sz="20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r>
              <a:rPr lang="en-US" altLang="ja-JP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  </a:t>
            </a:r>
            <a:r>
              <a:rPr kumimoji="1" lang="en-US" altLang="ja-JP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(</a:t>
            </a:r>
            <a:r>
              <a:rPr kumimoji="1" lang="ja-JP" altLang="en-US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メトリック巡回セールスマン問題</a:t>
            </a:r>
            <a:r>
              <a:rPr kumimoji="1" lang="en-US" altLang="ja-JP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8069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レポート課題 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25</a:t>
            </a:fld>
            <a:endParaRPr lang="en-US" alt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8948" y="1844824"/>
            <a:ext cx="6391493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右のグラフにおける 全域木 および ハミルトン閉路 を</a:t>
            </a:r>
            <a:endParaRPr kumimoji="1" lang="en-US" altLang="ja-JP" sz="20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それぞれ一つ示せ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.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12" y="3133417"/>
            <a:ext cx="8956298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自分で好きなネットワーク 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(</a:t>
            </a:r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グラフ 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G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=(V,E)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と 辺重み 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w: ER</a:t>
            </a:r>
            <a:r>
              <a:rPr lang="en-US" altLang="ja-JP" sz="2000" baseline="-25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≥0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</a:t>
            </a:r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を構成し，</a:t>
            </a:r>
            <a:endParaRPr kumimoji="1" lang="en-US" altLang="ja-JP" sz="20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最小全域木を 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Prim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のアルゴリズムと </a:t>
            </a:r>
            <a:r>
              <a:rPr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Kruskal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のアルゴリズムの</a:t>
            </a:r>
            <a:endParaRPr lang="en-US" altLang="ja-JP" sz="20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二通りの方法で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求めよ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. </a:t>
            </a:r>
          </a:p>
          <a:p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その際，</a:t>
            </a:r>
            <a:r>
              <a:rPr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各方法に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おいて辺がどの</a:t>
            </a:r>
            <a:r>
              <a:rPr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順に選ばれていったかを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示せ</a:t>
            </a:r>
            <a:r>
              <a:rPr lang="en-US" altLang="ja-JP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.</a:t>
            </a:r>
            <a:endParaRPr kumimoji="1" lang="en-US" altLang="ja-JP" sz="20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179512" y="4985881"/>
                <a:ext cx="6519413" cy="132343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Kruskal </a:t>
                </a:r>
                <a:r>
                  <a:rPr kumimoji="1" lang="ja-JP" altLang="en-US" sz="20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の最小全域木アルゴリズムに</a:t>
                </a:r>
                <a:r>
                  <a:rPr lang="ja-JP" altLang="en-US" sz="20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ついて</a:t>
                </a:r>
                <a:r>
                  <a:rPr lang="en-US" altLang="ja-JP" sz="200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, </a:t>
                </a:r>
                <a:endParaRPr kumimoji="1" lang="en-US" altLang="ja-JP" sz="2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endParaRP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ja-JP" altLang="en-US" sz="20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出力</a:t>
                </a:r>
                <a:r>
                  <a:rPr lang="ja-JP" altLang="en-US" sz="20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が最小全域木であることを証明せよ</a:t>
                </a:r>
                <a:r>
                  <a:rPr lang="en-US" altLang="ja-JP" sz="20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kumimoji="1" lang="ja-JP" altLang="en-US" sz="20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計算時間に対し，</a:t>
                </a:r>
                <a:r>
                  <a:rPr kumimoji="1" lang="en-US" altLang="ja-JP" sz="20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n, m </a:t>
                </a:r>
                <a:r>
                  <a:rPr kumimoji="1" lang="ja-JP" altLang="en-US" sz="20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の多項式の上界を与えよ</a:t>
                </a:r>
                <a:endParaRPr kumimoji="1" lang="en-US" altLang="ja-JP" sz="2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endParaRPr>
              </a:p>
              <a:p>
                <a:pPr lvl="1"/>
                <a:r>
                  <a:rPr lang="en-US" altLang="ja-JP" sz="20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 </a:t>
                </a:r>
                <a:r>
                  <a:rPr lang="en-US" altLang="ja-JP" sz="20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    (</a:t>
                </a:r>
                <a:r>
                  <a:rPr lang="ja-JP" altLang="en-US" sz="20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ソートの手間は </a:t>
                </a:r>
                <a14:m>
                  <m:oMath xmlns:m="http://schemas.openxmlformats.org/officeDocument/2006/math">
                    <m:r>
                      <a:rPr lang="en-US" altLang="ja-JP" sz="2000" b="0" i="1" smtClean="0">
                        <a:solidFill>
                          <a:srgbClr val="000000"/>
                        </a:solidFill>
                        <a:latin typeface="Cambria Math"/>
                        <a:ea typeface="メイリオ"/>
                        <a:sym typeface="Wingdings" panose="05000000000000000000" pitchFamily="2" charset="2"/>
                      </a:rPr>
                      <m:t>𝑛</m:t>
                    </m:r>
                    <m:func>
                      <m:funcPr>
                        <m:ctrlPr>
                          <a:rPr lang="en-US" altLang="ja-JP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メイリオ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ja-JP" sz="2000" b="0" i="0" smtClean="0">
                            <a:solidFill>
                              <a:srgbClr val="000000"/>
                            </a:solidFill>
                            <a:latin typeface="Cambria Math"/>
                            <a:ea typeface="メイリオ"/>
                            <a:sym typeface="Wingdings" panose="05000000000000000000" pitchFamily="2" charset="2"/>
                          </a:rPr>
                          <m:t>log</m:t>
                        </m:r>
                      </m:fName>
                      <m:e>
                        <m:r>
                          <a:rPr lang="en-US" altLang="ja-JP" sz="2000" b="0" i="1" smtClean="0">
                            <a:solidFill>
                              <a:srgbClr val="000000"/>
                            </a:solidFill>
                            <a:latin typeface="Cambria Math"/>
                            <a:ea typeface="メイリオ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func>
                  </m:oMath>
                </a14:m>
                <a:r>
                  <a:rPr lang="ja-JP" altLang="en-US" sz="20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 に比例するとしてよい</a:t>
                </a:r>
                <a:r>
                  <a:rPr lang="en-US" altLang="ja-JP" sz="20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)</a:t>
                </a:r>
                <a:r>
                  <a:rPr kumimoji="1" lang="en-US" altLang="ja-JP" sz="20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985881"/>
                <a:ext cx="6519413" cy="1323439"/>
              </a:xfrm>
              <a:prstGeom prst="rect">
                <a:avLst/>
              </a:prstGeom>
              <a:blipFill rotWithShape="1">
                <a:blip r:embed="rId2"/>
                <a:stretch>
                  <a:fillRect l="-839" t="-3636" b="-6364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グループ化 8"/>
          <p:cNvGrpSpPr/>
          <p:nvPr/>
        </p:nvGrpSpPr>
        <p:grpSpPr>
          <a:xfrm>
            <a:off x="7235701" y="1556792"/>
            <a:ext cx="1728787" cy="1227138"/>
            <a:chOff x="6129338" y="3858046"/>
            <a:chExt cx="1728787" cy="1227138"/>
          </a:xfrm>
        </p:grpSpPr>
        <p:sp>
          <p:nvSpPr>
            <p:cNvPr id="10" name="Oval 58"/>
            <p:cNvSpPr>
              <a:spLocks noChangeArrowheads="1"/>
            </p:cNvSpPr>
            <p:nvPr/>
          </p:nvSpPr>
          <p:spPr bwMode="auto">
            <a:xfrm>
              <a:off x="6129338" y="4435896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1" name="Oval 59"/>
            <p:cNvSpPr>
              <a:spLocks noChangeArrowheads="1"/>
            </p:cNvSpPr>
            <p:nvPr/>
          </p:nvSpPr>
          <p:spPr bwMode="auto">
            <a:xfrm>
              <a:off x="7285038" y="3858046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2" name="Oval 60"/>
            <p:cNvSpPr>
              <a:spLocks noChangeArrowheads="1"/>
            </p:cNvSpPr>
            <p:nvPr/>
          </p:nvSpPr>
          <p:spPr bwMode="auto">
            <a:xfrm>
              <a:off x="6569075" y="3859634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3" name="Oval 61"/>
            <p:cNvSpPr>
              <a:spLocks noChangeArrowheads="1"/>
            </p:cNvSpPr>
            <p:nvPr/>
          </p:nvSpPr>
          <p:spPr bwMode="auto">
            <a:xfrm>
              <a:off x="6562725" y="4940721"/>
              <a:ext cx="144463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4" name="Oval 62"/>
            <p:cNvSpPr>
              <a:spLocks noChangeArrowheads="1"/>
            </p:cNvSpPr>
            <p:nvPr/>
          </p:nvSpPr>
          <p:spPr bwMode="auto">
            <a:xfrm>
              <a:off x="6777558" y="4440659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5" name="Oval 63"/>
            <p:cNvSpPr>
              <a:spLocks noChangeArrowheads="1"/>
            </p:cNvSpPr>
            <p:nvPr/>
          </p:nvSpPr>
          <p:spPr bwMode="auto">
            <a:xfrm>
              <a:off x="7285038" y="4940721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6" name="AutoShape 64"/>
            <p:cNvCxnSpPr>
              <a:cxnSpLocks noChangeShapeType="1"/>
              <a:stCxn id="12" idx="3"/>
              <a:endCxn id="10" idx="7"/>
            </p:cNvCxnSpPr>
            <p:nvPr/>
          </p:nvCxnSpPr>
          <p:spPr bwMode="auto">
            <a:xfrm rot="5400000">
              <a:off x="6184900" y="4051722"/>
              <a:ext cx="473075" cy="33655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65"/>
            <p:cNvCxnSpPr>
              <a:cxnSpLocks noChangeShapeType="1"/>
              <a:stCxn id="10" idx="5"/>
              <a:endCxn id="13" idx="1"/>
            </p:cNvCxnSpPr>
            <p:nvPr/>
          </p:nvCxnSpPr>
          <p:spPr bwMode="auto">
            <a:xfrm>
              <a:off x="6253163" y="4559721"/>
              <a:ext cx="330200" cy="40163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66"/>
            <p:cNvCxnSpPr>
              <a:cxnSpLocks noChangeShapeType="1"/>
              <a:stCxn id="10" idx="6"/>
              <a:endCxn id="14" idx="2"/>
            </p:cNvCxnSpPr>
            <p:nvPr/>
          </p:nvCxnSpPr>
          <p:spPr bwMode="auto">
            <a:xfrm>
              <a:off x="6273800" y="4508128"/>
              <a:ext cx="503758" cy="476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67"/>
            <p:cNvCxnSpPr>
              <a:cxnSpLocks noChangeShapeType="1"/>
              <a:stCxn id="14" idx="3"/>
              <a:endCxn id="13" idx="7"/>
            </p:cNvCxnSpPr>
            <p:nvPr/>
          </p:nvCxnSpPr>
          <p:spPr bwMode="auto">
            <a:xfrm flipH="1">
              <a:off x="6686032" y="4563965"/>
              <a:ext cx="112682" cy="39791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68"/>
            <p:cNvCxnSpPr>
              <a:cxnSpLocks noChangeShapeType="1"/>
              <a:stCxn id="12" idx="6"/>
              <a:endCxn id="11" idx="2"/>
            </p:cNvCxnSpPr>
            <p:nvPr/>
          </p:nvCxnSpPr>
          <p:spPr bwMode="auto">
            <a:xfrm flipV="1">
              <a:off x="6713538" y="3929484"/>
              <a:ext cx="571500" cy="317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AutoShape 69"/>
            <p:cNvCxnSpPr>
              <a:cxnSpLocks noChangeShapeType="1"/>
              <a:stCxn id="11" idx="3"/>
              <a:endCxn id="14" idx="7"/>
            </p:cNvCxnSpPr>
            <p:nvPr/>
          </p:nvCxnSpPr>
          <p:spPr bwMode="auto">
            <a:xfrm flipH="1">
              <a:off x="6900865" y="3981353"/>
              <a:ext cx="405329" cy="48046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70"/>
            <p:cNvCxnSpPr>
              <a:cxnSpLocks noChangeShapeType="1"/>
              <a:stCxn id="14" idx="5"/>
              <a:endCxn id="15" idx="1"/>
            </p:cNvCxnSpPr>
            <p:nvPr/>
          </p:nvCxnSpPr>
          <p:spPr bwMode="auto">
            <a:xfrm>
              <a:off x="6900865" y="4563965"/>
              <a:ext cx="405329" cy="39791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71"/>
            <p:cNvCxnSpPr>
              <a:cxnSpLocks noChangeShapeType="1"/>
              <a:stCxn id="13" idx="6"/>
              <a:endCxn id="15" idx="2"/>
            </p:cNvCxnSpPr>
            <p:nvPr/>
          </p:nvCxnSpPr>
          <p:spPr bwMode="auto">
            <a:xfrm>
              <a:off x="6707188" y="5013746"/>
              <a:ext cx="577850" cy="158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AutoShape 73"/>
            <p:cNvCxnSpPr>
              <a:cxnSpLocks noChangeShapeType="1"/>
              <a:stCxn id="12" idx="5"/>
              <a:endCxn id="14" idx="1"/>
            </p:cNvCxnSpPr>
            <p:nvPr/>
          </p:nvCxnSpPr>
          <p:spPr bwMode="auto">
            <a:xfrm>
              <a:off x="6692382" y="3982940"/>
              <a:ext cx="106332" cy="47887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7" name="Oval 63"/>
            <p:cNvSpPr>
              <a:spLocks noChangeArrowheads="1"/>
            </p:cNvSpPr>
            <p:nvPr/>
          </p:nvSpPr>
          <p:spPr bwMode="auto">
            <a:xfrm>
              <a:off x="7713663" y="4154909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28" name="Oval 63"/>
            <p:cNvSpPr>
              <a:spLocks noChangeArrowheads="1"/>
            </p:cNvSpPr>
            <p:nvPr/>
          </p:nvSpPr>
          <p:spPr bwMode="auto">
            <a:xfrm>
              <a:off x="7713663" y="4583534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29" name="AutoShape 71"/>
            <p:cNvCxnSpPr>
              <a:cxnSpLocks noChangeShapeType="1"/>
              <a:stCxn id="15" idx="6"/>
              <a:endCxn id="28" idx="3"/>
            </p:cNvCxnSpPr>
            <p:nvPr/>
          </p:nvCxnSpPr>
          <p:spPr bwMode="auto">
            <a:xfrm flipV="1">
              <a:off x="7429500" y="4707359"/>
              <a:ext cx="304800" cy="30638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AutoShape 71"/>
            <p:cNvCxnSpPr>
              <a:cxnSpLocks noChangeShapeType="1"/>
              <a:stCxn id="28" idx="0"/>
              <a:endCxn id="27" idx="4"/>
            </p:cNvCxnSpPr>
            <p:nvPr/>
          </p:nvCxnSpPr>
          <p:spPr bwMode="auto">
            <a:xfrm rot="5400000" flipH="1" flipV="1">
              <a:off x="7643813" y="4442246"/>
              <a:ext cx="284162" cy="158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AutoShape 71"/>
            <p:cNvCxnSpPr>
              <a:cxnSpLocks noChangeShapeType="1"/>
              <a:stCxn id="27" idx="2"/>
              <a:endCxn id="11" idx="6"/>
            </p:cNvCxnSpPr>
            <p:nvPr/>
          </p:nvCxnSpPr>
          <p:spPr bwMode="auto">
            <a:xfrm rot="10800000">
              <a:off x="7429500" y="3929484"/>
              <a:ext cx="284163" cy="29845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2" name="テキスト ボックス 31"/>
          <p:cNvSpPr txBox="1"/>
          <p:nvPr/>
        </p:nvSpPr>
        <p:spPr>
          <a:xfrm>
            <a:off x="179512" y="764704"/>
            <a:ext cx="60516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※ </a:t>
            </a:r>
            <a:r>
              <a:rPr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一題</a:t>
            </a:r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以上解いて提出せよ</a:t>
            </a:r>
            <a:endParaRPr kumimoji="1" lang="en-US" altLang="ja-JP" sz="20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※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教科書などを参考にした場合は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出典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を</a:t>
            </a:r>
            <a:r>
              <a:rPr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明記せよ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979712" y="162823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4" name="Oval 63"/>
          <p:cNvSpPr>
            <a:spLocks noChangeArrowheads="1"/>
          </p:cNvSpPr>
          <p:nvPr/>
        </p:nvSpPr>
        <p:spPr bwMode="auto">
          <a:xfrm>
            <a:off x="8388424" y="2132410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cxnSp>
        <p:nvCxnSpPr>
          <p:cNvPr id="35" name="AutoShape 71"/>
          <p:cNvCxnSpPr>
            <a:cxnSpLocks noChangeShapeType="1"/>
            <a:stCxn id="34" idx="0"/>
            <a:endCxn id="11" idx="4"/>
          </p:cNvCxnSpPr>
          <p:nvPr/>
        </p:nvCxnSpPr>
        <p:spPr bwMode="auto">
          <a:xfrm flipV="1">
            <a:off x="8460655" y="1701255"/>
            <a:ext cx="2977" cy="43115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71"/>
          <p:cNvCxnSpPr>
            <a:cxnSpLocks noChangeShapeType="1"/>
            <a:stCxn id="15" idx="0"/>
            <a:endCxn id="34" idx="4"/>
          </p:cNvCxnSpPr>
          <p:nvPr/>
        </p:nvCxnSpPr>
        <p:spPr bwMode="auto">
          <a:xfrm flipH="1" flipV="1">
            <a:off x="8460655" y="2276872"/>
            <a:ext cx="2977" cy="36259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AutoShape 71"/>
          <p:cNvCxnSpPr>
            <a:cxnSpLocks noChangeShapeType="1"/>
            <a:stCxn id="14" idx="6"/>
            <a:endCxn id="27" idx="3"/>
          </p:cNvCxnSpPr>
          <p:nvPr/>
        </p:nvCxnSpPr>
        <p:spPr bwMode="auto">
          <a:xfrm flipV="1">
            <a:off x="8028384" y="1976961"/>
            <a:ext cx="812798" cy="2346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AutoShape 71"/>
          <p:cNvCxnSpPr>
            <a:cxnSpLocks noChangeShapeType="1"/>
            <a:stCxn id="34" idx="6"/>
            <a:endCxn id="28" idx="2"/>
          </p:cNvCxnSpPr>
          <p:nvPr/>
        </p:nvCxnSpPr>
        <p:spPr bwMode="auto">
          <a:xfrm>
            <a:off x="8532886" y="2204641"/>
            <a:ext cx="287140" cy="14987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11928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26</a:t>
            </a:fld>
            <a:endParaRPr lang="en-US" alt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9512" y="1196752"/>
            <a:ext cx="8635697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Christofides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のアルゴリズムにおいて，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|T|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が偶数であることを証明せよ</a:t>
            </a:r>
            <a:endParaRPr lang="en-US" altLang="ja-JP" sz="20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(T : </a:t>
            </a:r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最小全域木 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の辺が奇数本接続している頂点の集合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</a:t>
            </a:r>
            <a:r>
              <a:rPr lang="en-US" altLang="ja-JP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.</a:t>
            </a:r>
            <a:endParaRPr kumimoji="1" lang="en-US" altLang="ja-JP" sz="20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12" y="4521314"/>
            <a:ext cx="8648521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現実社会に現れる，最小全域木問題や巡回セールスマン問題の例を挙げよ</a:t>
            </a:r>
            <a:endParaRPr kumimoji="1" lang="en-US" altLang="ja-JP" sz="20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(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いくつでも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).</a:t>
            </a:r>
            <a:endParaRPr kumimoji="1" lang="en-US" altLang="ja-JP" sz="20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9512" y="2564904"/>
            <a:ext cx="7109639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自分で好きなメトリック巡回セールスマン問題の例を作り，</a:t>
            </a:r>
            <a:endParaRPr kumimoji="1" lang="en-US" altLang="ja-JP" sz="20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r>
              <a:rPr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Christofides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のアルゴリズムによる </a:t>
            </a:r>
            <a:r>
              <a:rPr lang="en-US" altLang="ja-JP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1.5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-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近似解を求めよ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. </a:t>
            </a:r>
          </a:p>
          <a:p>
            <a:r>
              <a:rPr kumimoji="1"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その</a:t>
            </a:r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際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どのようにメトリック重みを定義したか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および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</a:p>
          <a:p>
            <a:r>
              <a:rPr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最小全域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木 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F,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最小重み完全マッチング 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M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を明記せよ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. </a:t>
            </a:r>
            <a:endParaRPr kumimoji="1" lang="en-US" altLang="ja-JP" sz="20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1544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ネットワーク上</a:t>
            </a:r>
            <a:r>
              <a:rPr lang="ja-JP" altLang="en-US" dirty="0" smtClean="0"/>
              <a:t>の最適化</a:t>
            </a:r>
            <a:r>
              <a:rPr kumimoji="1" lang="ja-JP" altLang="en-US" dirty="0" smtClean="0"/>
              <a:t>問題 その２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3</a:t>
            </a:fld>
            <a:endParaRPr lang="en-US" altLang="ja-JP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95536" y="2742019"/>
            <a:ext cx="8369599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問題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すべての地点を一度ずつ通り元の地点に戻ってくる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r>
              <a:rPr lang="en-US" altLang="ja-JP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       </a:t>
            </a:r>
            <a:r>
              <a:rPr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最短の経路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は？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pic>
        <p:nvPicPr>
          <p:cNvPr id="52" name="図 5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60264" y="1199454"/>
            <a:ext cx="499395" cy="699371"/>
          </a:xfrm>
          <a:prstGeom prst="rect">
            <a:avLst/>
          </a:prstGeom>
        </p:spPr>
      </p:pic>
      <p:grpSp>
        <p:nvGrpSpPr>
          <p:cNvPr id="70" name="グループ化 69"/>
          <p:cNvGrpSpPr/>
          <p:nvPr/>
        </p:nvGrpSpPr>
        <p:grpSpPr>
          <a:xfrm>
            <a:off x="2339752" y="980728"/>
            <a:ext cx="3600996" cy="1227137"/>
            <a:chOff x="2339752" y="980728"/>
            <a:chExt cx="3600996" cy="1227137"/>
          </a:xfrm>
        </p:grpSpPr>
        <p:sp>
          <p:nvSpPr>
            <p:cNvPr id="71" name="Oval 58"/>
            <p:cNvSpPr>
              <a:spLocks noChangeArrowheads="1"/>
            </p:cNvSpPr>
            <p:nvPr/>
          </p:nvSpPr>
          <p:spPr bwMode="auto">
            <a:xfrm>
              <a:off x="2339752" y="1558578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72" name="Oval 59"/>
            <p:cNvSpPr>
              <a:spLocks noChangeArrowheads="1"/>
            </p:cNvSpPr>
            <p:nvPr/>
          </p:nvSpPr>
          <p:spPr bwMode="auto">
            <a:xfrm>
              <a:off x="5367660" y="980728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73" name="Oval 60"/>
            <p:cNvSpPr>
              <a:spLocks noChangeArrowheads="1"/>
            </p:cNvSpPr>
            <p:nvPr/>
          </p:nvSpPr>
          <p:spPr bwMode="auto">
            <a:xfrm>
              <a:off x="2771950" y="982315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74" name="Oval 61"/>
            <p:cNvSpPr>
              <a:spLocks noChangeArrowheads="1"/>
            </p:cNvSpPr>
            <p:nvPr/>
          </p:nvSpPr>
          <p:spPr bwMode="auto">
            <a:xfrm>
              <a:off x="2773140" y="2063403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75" name="Oval 63"/>
            <p:cNvSpPr>
              <a:spLocks noChangeArrowheads="1"/>
            </p:cNvSpPr>
            <p:nvPr/>
          </p:nvSpPr>
          <p:spPr bwMode="auto">
            <a:xfrm>
              <a:off x="5367660" y="2063403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76" name="AutoShape 64"/>
            <p:cNvCxnSpPr>
              <a:cxnSpLocks noChangeShapeType="1"/>
              <a:stCxn id="73" idx="3"/>
              <a:endCxn id="71" idx="7"/>
            </p:cNvCxnSpPr>
            <p:nvPr/>
          </p:nvCxnSpPr>
          <p:spPr bwMode="auto">
            <a:xfrm flipH="1">
              <a:off x="2463059" y="1105622"/>
              <a:ext cx="330047" cy="47411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7" name="AutoShape 65"/>
            <p:cNvCxnSpPr>
              <a:cxnSpLocks noChangeShapeType="1"/>
              <a:stCxn id="71" idx="5"/>
              <a:endCxn id="74" idx="1"/>
            </p:cNvCxnSpPr>
            <p:nvPr/>
          </p:nvCxnSpPr>
          <p:spPr bwMode="auto">
            <a:xfrm>
              <a:off x="2463577" y="1682403"/>
              <a:ext cx="330200" cy="40163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8" name="AutoShape 68"/>
            <p:cNvCxnSpPr>
              <a:cxnSpLocks noChangeShapeType="1"/>
              <a:stCxn id="73" idx="6"/>
              <a:endCxn id="72" idx="2"/>
            </p:cNvCxnSpPr>
            <p:nvPr/>
          </p:nvCxnSpPr>
          <p:spPr bwMode="auto">
            <a:xfrm flipV="1">
              <a:off x="2916412" y="1052959"/>
              <a:ext cx="2451248" cy="15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9" name="AutoShape 71"/>
            <p:cNvCxnSpPr>
              <a:cxnSpLocks noChangeShapeType="1"/>
              <a:stCxn id="74" idx="6"/>
              <a:endCxn id="75" idx="2"/>
            </p:cNvCxnSpPr>
            <p:nvPr/>
          </p:nvCxnSpPr>
          <p:spPr bwMode="auto">
            <a:xfrm>
              <a:off x="2917602" y="2135634"/>
              <a:ext cx="245005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0" name="AutoShape 72"/>
            <p:cNvCxnSpPr>
              <a:cxnSpLocks noChangeShapeType="1"/>
              <a:stCxn id="72" idx="4"/>
              <a:endCxn id="75" idx="0"/>
            </p:cNvCxnSpPr>
            <p:nvPr/>
          </p:nvCxnSpPr>
          <p:spPr bwMode="auto">
            <a:xfrm rot="5400000">
              <a:off x="4970785" y="1593503"/>
              <a:ext cx="938213" cy="15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1" name="AutoShape 74"/>
            <p:cNvCxnSpPr>
              <a:cxnSpLocks noChangeShapeType="1"/>
              <a:stCxn id="73" idx="4"/>
              <a:endCxn id="74" idx="0"/>
            </p:cNvCxnSpPr>
            <p:nvPr/>
          </p:nvCxnSpPr>
          <p:spPr bwMode="auto">
            <a:xfrm>
              <a:off x="2844181" y="1126778"/>
              <a:ext cx="1190" cy="9366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" name="Oval 63"/>
            <p:cNvSpPr>
              <a:spLocks noChangeArrowheads="1"/>
            </p:cNvSpPr>
            <p:nvPr/>
          </p:nvSpPr>
          <p:spPr bwMode="auto">
            <a:xfrm>
              <a:off x="5796285" y="1556792"/>
              <a:ext cx="144463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83" name="AutoShape 71"/>
            <p:cNvCxnSpPr>
              <a:cxnSpLocks noChangeShapeType="1"/>
              <a:stCxn id="75" idx="6"/>
              <a:endCxn id="82" idx="3"/>
            </p:cNvCxnSpPr>
            <p:nvPr/>
          </p:nvCxnSpPr>
          <p:spPr bwMode="auto">
            <a:xfrm flipV="1">
              <a:off x="5512123" y="1680099"/>
              <a:ext cx="305318" cy="45553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4" name="AutoShape 71"/>
            <p:cNvCxnSpPr>
              <a:cxnSpLocks noChangeShapeType="1"/>
              <a:stCxn id="74" idx="6"/>
              <a:endCxn id="72" idx="3"/>
            </p:cNvCxnSpPr>
            <p:nvPr/>
          </p:nvCxnSpPr>
          <p:spPr bwMode="auto">
            <a:xfrm flipV="1">
              <a:off x="2917602" y="1104034"/>
              <a:ext cx="2471214" cy="103160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5" name="AutoShape 71"/>
            <p:cNvCxnSpPr>
              <a:cxnSpLocks noChangeShapeType="1"/>
              <a:stCxn id="71" idx="6"/>
              <a:endCxn id="82" idx="2"/>
            </p:cNvCxnSpPr>
            <p:nvPr/>
          </p:nvCxnSpPr>
          <p:spPr bwMode="auto">
            <a:xfrm flipV="1">
              <a:off x="2484215" y="1629024"/>
              <a:ext cx="3312070" cy="178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2" name="テキスト ボックス 91"/>
          <p:cNvSpPr txBox="1"/>
          <p:nvPr/>
        </p:nvSpPr>
        <p:spPr>
          <a:xfrm>
            <a:off x="251520" y="879103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ネットワーク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059" y="778431"/>
            <a:ext cx="372369" cy="42329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6" name="図 8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463" y="1853575"/>
            <a:ext cx="372369" cy="42329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7" name="図 8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751" y="1844824"/>
            <a:ext cx="372369" cy="42329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8" name="図 8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1799" y="1340768"/>
            <a:ext cx="372369" cy="42329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9" name="図 8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751" y="773455"/>
            <a:ext cx="372369" cy="42329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405" y="1248969"/>
            <a:ext cx="310315" cy="562610"/>
          </a:xfrm>
          <a:prstGeom prst="rect">
            <a:avLst/>
          </a:prstGeom>
        </p:spPr>
      </p:pic>
      <p:grpSp>
        <p:nvGrpSpPr>
          <p:cNvPr id="9" name="グループ化 8"/>
          <p:cNvGrpSpPr/>
          <p:nvPr/>
        </p:nvGrpSpPr>
        <p:grpSpPr>
          <a:xfrm>
            <a:off x="473096" y="3978218"/>
            <a:ext cx="3094678" cy="1080951"/>
            <a:chOff x="473096" y="3978218"/>
            <a:chExt cx="3094678" cy="1080951"/>
          </a:xfrm>
        </p:grpSpPr>
        <p:sp>
          <p:nvSpPr>
            <p:cNvPr id="12" name="Oval 58"/>
            <p:cNvSpPr>
              <a:spLocks noChangeArrowheads="1"/>
            </p:cNvSpPr>
            <p:nvPr/>
          </p:nvSpPr>
          <p:spPr bwMode="auto">
            <a:xfrm>
              <a:off x="876427" y="4523265"/>
              <a:ext cx="104925" cy="10900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3" name="Oval 59"/>
            <p:cNvSpPr>
              <a:spLocks noChangeArrowheads="1"/>
            </p:cNvSpPr>
            <p:nvPr/>
          </p:nvSpPr>
          <p:spPr bwMode="auto">
            <a:xfrm>
              <a:off x="3075638" y="4087255"/>
              <a:ext cx="104925" cy="10900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4" name="Oval 60"/>
            <p:cNvSpPr>
              <a:spLocks noChangeArrowheads="1"/>
            </p:cNvSpPr>
            <p:nvPr/>
          </p:nvSpPr>
          <p:spPr bwMode="auto">
            <a:xfrm>
              <a:off x="1190338" y="4088452"/>
              <a:ext cx="104925" cy="10900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5" name="Oval 61"/>
            <p:cNvSpPr>
              <a:spLocks noChangeArrowheads="1"/>
            </p:cNvSpPr>
            <p:nvPr/>
          </p:nvSpPr>
          <p:spPr bwMode="auto">
            <a:xfrm>
              <a:off x="1191202" y="4904174"/>
              <a:ext cx="104925" cy="10900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7" name="Oval 63"/>
            <p:cNvSpPr>
              <a:spLocks noChangeArrowheads="1"/>
            </p:cNvSpPr>
            <p:nvPr/>
          </p:nvSpPr>
          <p:spPr bwMode="auto">
            <a:xfrm>
              <a:off x="3075638" y="4904174"/>
              <a:ext cx="104925" cy="10900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8" name="AutoShape 64"/>
            <p:cNvCxnSpPr>
              <a:cxnSpLocks noChangeShapeType="1"/>
              <a:stCxn id="14" idx="3"/>
              <a:endCxn id="12" idx="7"/>
            </p:cNvCxnSpPr>
            <p:nvPr/>
          </p:nvCxnSpPr>
          <p:spPr bwMode="auto">
            <a:xfrm flipH="1">
              <a:off x="965986" y="4181492"/>
              <a:ext cx="239718" cy="35773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65"/>
            <p:cNvCxnSpPr>
              <a:cxnSpLocks noChangeShapeType="1"/>
              <a:stCxn id="12" idx="5"/>
              <a:endCxn id="15" idx="1"/>
            </p:cNvCxnSpPr>
            <p:nvPr/>
          </p:nvCxnSpPr>
          <p:spPr bwMode="auto">
            <a:xfrm>
              <a:off x="966362" y="4616695"/>
              <a:ext cx="239829" cy="30305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68"/>
            <p:cNvCxnSpPr>
              <a:cxnSpLocks noChangeShapeType="1"/>
              <a:stCxn id="14" idx="6"/>
              <a:endCxn id="13" idx="2"/>
            </p:cNvCxnSpPr>
            <p:nvPr/>
          </p:nvCxnSpPr>
          <p:spPr bwMode="auto">
            <a:xfrm flipV="1">
              <a:off x="1295263" y="4141756"/>
              <a:ext cx="1780376" cy="1198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AutoShape 71"/>
            <p:cNvCxnSpPr>
              <a:cxnSpLocks noChangeShapeType="1"/>
              <a:stCxn id="15" idx="6"/>
              <a:endCxn id="17" idx="2"/>
            </p:cNvCxnSpPr>
            <p:nvPr/>
          </p:nvCxnSpPr>
          <p:spPr bwMode="auto">
            <a:xfrm>
              <a:off x="1296127" y="4958675"/>
              <a:ext cx="1779511" cy="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AutoShape 72"/>
            <p:cNvCxnSpPr>
              <a:cxnSpLocks noChangeShapeType="1"/>
              <a:stCxn id="13" idx="4"/>
              <a:endCxn id="17" idx="0"/>
            </p:cNvCxnSpPr>
            <p:nvPr/>
          </p:nvCxnSpPr>
          <p:spPr bwMode="auto">
            <a:xfrm rot="5400000">
              <a:off x="2774142" y="4549639"/>
              <a:ext cx="707917" cy="115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AutoShape 74"/>
            <p:cNvCxnSpPr>
              <a:cxnSpLocks noChangeShapeType="1"/>
              <a:stCxn id="14" idx="4"/>
              <a:endCxn id="15" idx="0"/>
            </p:cNvCxnSpPr>
            <p:nvPr/>
          </p:nvCxnSpPr>
          <p:spPr bwMode="auto">
            <a:xfrm>
              <a:off x="1242800" y="4197455"/>
              <a:ext cx="864" cy="70671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Oval 63"/>
            <p:cNvSpPr>
              <a:spLocks noChangeArrowheads="1"/>
            </p:cNvSpPr>
            <p:nvPr/>
          </p:nvSpPr>
          <p:spPr bwMode="auto">
            <a:xfrm>
              <a:off x="3386955" y="4521917"/>
              <a:ext cx="104925" cy="10900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31" name="AutoShape 71"/>
            <p:cNvCxnSpPr>
              <a:cxnSpLocks noChangeShapeType="1"/>
              <a:stCxn id="17" idx="6"/>
              <a:endCxn id="30" idx="3"/>
            </p:cNvCxnSpPr>
            <p:nvPr/>
          </p:nvCxnSpPr>
          <p:spPr bwMode="auto">
            <a:xfrm flipV="1">
              <a:off x="3180564" y="4614957"/>
              <a:ext cx="221757" cy="343718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AutoShape 71"/>
            <p:cNvCxnSpPr>
              <a:cxnSpLocks noChangeShapeType="1"/>
              <a:stCxn id="15" idx="6"/>
              <a:endCxn id="13" idx="3"/>
            </p:cNvCxnSpPr>
            <p:nvPr/>
          </p:nvCxnSpPr>
          <p:spPr bwMode="auto">
            <a:xfrm flipV="1">
              <a:off x="1296127" y="4180294"/>
              <a:ext cx="1794877" cy="77838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AutoShape 71"/>
            <p:cNvCxnSpPr>
              <a:cxnSpLocks noChangeShapeType="1"/>
              <a:stCxn id="12" idx="6"/>
              <a:endCxn id="30" idx="2"/>
            </p:cNvCxnSpPr>
            <p:nvPr/>
          </p:nvCxnSpPr>
          <p:spPr bwMode="auto">
            <a:xfrm flipV="1">
              <a:off x="981352" y="4576419"/>
              <a:ext cx="2405602" cy="1347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73096" y="4141756"/>
              <a:ext cx="362718" cy="527702"/>
            </a:xfrm>
            <a:prstGeom prst="rect">
              <a:avLst/>
            </a:prstGeom>
          </p:spPr>
        </p:pic>
        <p:pic>
          <p:nvPicPr>
            <p:cNvPr id="90" name="図 8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6879" y="3978218"/>
              <a:ext cx="194722" cy="22135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91" name="図 9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3514" y="4833317"/>
              <a:ext cx="194722" cy="22135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109" name="図 10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10054" y="4837815"/>
              <a:ext cx="194722" cy="22135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110" name="図 10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3052" y="4455558"/>
              <a:ext cx="194722" cy="22135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111" name="図 1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0163" y="4018710"/>
              <a:ext cx="194722" cy="22135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118" name="図 11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362" y="4362793"/>
              <a:ext cx="189246" cy="343109"/>
            </a:xfrm>
            <a:prstGeom prst="rect">
              <a:avLst/>
            </a:prstGeom>
          </p:spPr>
        </p:pic>
      </p:grpSp>
      <p:grpSp>
        <p:nvGrpSpPr>
          <p:cNvPr id="10" name="グループ化 9"/>
          <p:cNvGrpSpPr/>
          <p:nvPr/>
        </p:nvGrpSpPr>
        <p:grpSpPr>
          <a:xfrm>
            <a:off x="4586300" y="3983213"/>
            <a:ext cx="3147695" cy="1080951"/>
            <a:chOff x="4586300" y="3983213"/>
            <a:chExt cx="3147695" cy="1080951"/>
          </a:xfrm>
        </p:grpSpPr>
        <p:sp>
          <p:nvSpPr>
            <p:cNvPr id="54" name="Oval 58"/>
            <p:cNvSpPr>
              <a:spLocks noChangeArrowheads="1"/>
            </p:cNvSpPr>
            <p:nvPr/>
          </p:nvSpPr>
          <p:spPr bwMode="auto">
            <a:xfrm>
              <a:off x="5052891" y="4513082"/>
              <a:ext cx="104925" cy="10900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52102" y="4077072"/>
              <a:ext cx="104925" cy="10900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56" name="Oval 60"/>
            <p:cNvSpPr>
              <a:spLocks noChangeArrowheads="1"/>
            </p:cNvSpPr>
            <p:nvPr/>
          </p:nvSpPr>
          <p:spPr bwMode="auto">
            <a:xfrm>
              <a:off x="5366802" y="4078269"/>
              <a:ext cx="104925" cy="10900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57" name="Oval 61"/>
            <p:cNvSpPr>
              <a:spLocks noChangeArrowheads="1"/>
            </p:cNvSpPr>
            <p:nvPr/>
          </p:nvSpPr>
          <p:spPr bwMode="auto">
            <a:xfrm>
              <a:off x="5367666" y="4893991"/>
              <a:ext cx="104925" cy="10900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58" name="Oval 63"/>
            <p:cNvSpPr>
              <a:spLocks noChangeArrowheads="1"/>
            </p:cNvSpPr>
            <p:nvPr/>
          </p:nvSpPr>
          <p:spPr bwMode="auto">
            <a:xfrm>
              <a:off x="7252102" y="4893991"/>
              <a:ext cx="104925" cy="10900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59" name="AutoShape 64"/>
            <p:cNvCxnSpPr>
              <a:cxnSpLocks noChangeShapeType="1"/>
              <a:stCxn id="56" idx="3"/>
              <a:endCxn id="54" idx="7"/>
            </p:cNvCxnSpPr>
            <p:nvPr/>
          </p:nvCxnSpPr>
          <p:spPr bwMode="auto">
            <a:xfrm flipH="1">
              <a:off x="5142450" y="4171309"/>
              <a:ext cx="239718" cy="35773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" name="AutoShape 65"/>
            <p:cNvCxnSpPr>
              <a:cxnSpLocks noChangeShapeType="1"/>
              <a:stCxn id="54" idx="5"/>
              <a:endCxn id="57" idx="1"/>
            </p:cNvCxnSpPr>
            <p:nvPr/>
          </p:nvCxnSpPr>
          <p:spPr bwMode="auto">
            <a:xfrm>
              <a:off x="5142826" y="4606512"/>
              <a:ext cx="239829" cy="30305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" name="AutoShape 68"/>
            <p:cNvCxnSpPr>
              <a:cxnSpLocks noChangeShapeType="1"/>
              <a:stCxn id="56" idx="6"/>
              <a:endCxn id="55" idx="2"/>
            </p:cNvCxnSpPr>
            <p:nvPr/>
          </p:nvCxnSpPr>
          <p:spPr bwMode="auto">
            <a:xfrm flipV="1">
              <a:off x="5471727" y="4131573"/>
              <a:ext cx="1780376" cy="119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" name="AutoShape 71"/>
            <p:cNvCxnSpPr>
              <a:cxnSpLocks noChangeShapeType="1"/>
              <a:stCxn id="57" idx="6"/>
              <a:endCxn id="58" idx="2"/>
            </p:cNvCxnSpPr>
            <p:nvPr/>
          </p:nvCxnSpPr>
          <p:spPr bwMode="auto">
            <a:xfrm>
              <a:off x="5472591" y="4948492"/>
              <a:ext cx="1779511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" name="AutoShape 72"/>
            <p:cNvCxnSpPr>
              <a:cxnSpLocks noChangeShapeType="1"/>
              <a:stCxn id="55" idx="4"/>
              <a:endCxn id="58" idx="0"/>
            </p:cNvCxnSpPr>
            <p:nvPr/>
          </p:nvCxnSpPr>
          <p:spPr bwMode="auto">
            <a:xfrm rot="5400000">
              <a:off x="6950606" y="4539456"/>
              <a:ext cx="707917" cy="1153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AutoShape 74"/>
            <p:cNvCxnSpPr>
              <a:cxnSpLocks noChangeShapeType="1"/>
              <a:stCxn id="56" idx="4"/>
              <a:endCxn id="57" idx="0"/>
            </p:cNvCxnSpPr>
            <p:nvPr/>
          </p:nvCxnSpPr>
          <p:spPr bwMode="auto">
            <a:xfrm>
              <a:off x="5419264" y="4187272"/>
              <a:ext cx="864" cy="706719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5" name="Oval 63"/>
            <p:cNvSpPr>
              <a:spLocks noChangeArrowheads="1"/>
            </p:cNvSpPr>
            <p:nvPr/>
          </p:nvSpPr>
          <p:spPr bwMode="auto">
            <a:xfrm>
              <a:off x="7563419" y="4511734"/>
              <a:ext cx="104925" cy="10900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66" name="AutoShape 71"/>
            <p:cNvCxnSpPr>
              <a:cxnSpLocks noChangeShapeType="1"/>
              <a:stCxn id="58" idx="6"/>
              <a:endCxn id="65" idx="3"/>
            </p:cNvCxnSpPr>
            <p:nvPr/>
          </p:nvCxnSpPr>
          <p:spPr bwMode="auto">
            <a:xfrm flipV="1">
              <a:off x="7357028" y="4604774"/>
              <a:ext cx="221757" cy="343718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" name="AutoShape 71"/>
            <p:cNvCxnSpPr>
              <a:cxnSpLocks noChangeShapeType="1"/>
              <a:stCxn id="57" idx="6"/>
              <a:endCxn id="55" idx="3"/>
            </p:cNvCxnSpPr>
            <p:nvPr/>
          </p:nvCxnSpPr>
          <p:spPr bwMode="auto">
            <a:xfrm flipV="1">
              <a:off x="5472591" y="4170111"/>
              <a:ext cx="1794877" cy="77838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8" name="AutoShape 71"/>
            <p:cNvCxnSpPr>
              <a:cxnSpLocks noChangeShapeType="1"/>
              <a:stCxn id="54" idx="6"/>
              <a:endCxn id="65" idx="2"/>
            </p:cNvCxnSpPr>
            <p:nvPr/>
          </p:nvCxnSpPr>
          <p:spPr bwMode="auto">
            <a:xfrm flipV="1">
              <a:off x="5157816" y="4566236"/>
              <a:ext cx="2405602" cy="1347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69" name="図 6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586300" y="4141756"/>
              <a:ext cx="362718" cy="527702"/>
            </a:xfrm>
            <a:prstGeom prst="rect">
              <a:avLst/>
            </a:prstGeom>
          </p:spPr>
        </p:pic>
        <p:pic>
          <p:nvPicPr>
            <p:cNvPr id="113" name="図 11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13100" y="3983213"/>
              <a:ext cx="194722" cy="22135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114" name="図 11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59735" y="4838312"/>
              <a:ext cx="194722" cy="22135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115" name="図 1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6275" y="4842810"/>
              <a:ext cx="194722" cy="22135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116" name="図 11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9273" y="4460553"/>
              <a:ext cx="194722" cy="22135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117" name="図 11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96384" y="4023705"/>
              <a:ext cx="194722" cy="22135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119" name="図 11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8971" y="4349657"/>
              <a:ext cx="189246" cy="3431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0986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836712"/>
            <a:ext cx="3300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イントロダクション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1633152"/>
            <a:ext cx="56092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離散最適化問題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問題の定式化</a:t>
            </a:r>
            <a:endParaRPr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離散最適化問題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を「解く」とは？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4" y="3093931"/>
            <a:ext cx="42915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最小全域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木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問題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Prim 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のアルゴリズム</a:t>
            </a:r>
            <a:endParaRPr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kumimoji="1" lang="en-US" altLang="ja-JP" sz="24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Kruskal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のアルゴリズム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4653136"/>
            <a:ext cx="5033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巡回セールスマン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問題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ja-JP" sz="24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Christofides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のアルゴリズム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3560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最小全域木問題の定義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5</a:t>
            </a:fld>
            <a:endParaRPr lang="en-US" altLang="ja-JP"/>
          </a:p>
        </p:txBody>
      </p:sp>
      <p:sp>
        <p:nvSpPr>
          <p:cNvPr id="5" name="Oval 58"/>
          <p:cNvSpPr>
            <a:spLocks noChangeArrowheads="1"/>
          </p:cNvSpPr>
          <p:nvPr/>
        </p:nvSpPr>
        <p:spPr bwMode="auto">
          <a:xfrm>
            <a:off x="6122820" y="1558578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6" name="Oval 59"/>
          <p:cNvSpPr>
            <a:spLocks noChangeArrowheads="1"/>
          </p:cNvSpPr>
          <p:nvPr/>
        </p:nvSpPr>
        <p:spPr bwMode="auto">
          <a:xfrm>
            <a:off x="8247384" y="980728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7" name="Oval 60"/>
          <p:cNvSpPr>
            <a:spLocks noChangeArrowheads="1"/>
          </p:cNvSpPr>
          <p:nvPr/>
        </p:nvSpPr>
        <p:spPr bwMode="auto">
          <a:xfrm>
            <a:off x="6555018" y="98231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8" name="Oval 61"/>
          <p:cNvSpPr>
            <a:spLocks noChangeArrowheads="1"/>
          </p:cNvSpPr>
          <p:nvPr/>
        </p:nvSpPr>
        <p:spPr bwMode="auto">
          <a:xfrm>
            <a:off x="6556208" y="206340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9" name="Oval 63"/>
          <p:cNvSpPr>
            <a:spLocks noChangeArrowheads="1"/>
          </p:cNvSpPr>
          <p:nvPr/>
        </p:nvSpPr>
        <p:spPr bwMode="auto">
          <a:xfrm>
            <a:off x="8247384" y="2063403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cxnSp>
        <p:nvCxnSpPr>
          <p:cNvPr id="10" name="AutoShape 64"/>
          <p:cNvCxnSpPr>
            <a:cxnSpLocks noChangeShapeType="1"/>
            <a:stCxn id="7" idx="3"/>
            <a:endCxn id="5" idx="7"/>
          </p:cNvCxnSpPr>
          <p:nvPr/>
        </p:nvCxnSpPr>
        <p:spPr bwMode="auto">
          <a:xfrm flipH="1">
            <a:off x="6246127" y="1105622"/>
            <a:ext cx="330047" cy="474112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65"/>
          <p:cNvCxnSpPr>
            <a:cxnSpLocks noChangeShapeType="1"/>
            <a:stCxn id="5" idx="5"/>
            <a:endCxn id="8" idx="1"/>
          </p:cNvCxnSpPr>
          <p:nvPr/>
        </p:nvCxnSpPr>
        <p:spPr bwMode="auto">
          <a:xfrm>
            <a:off x="6246645" y="1682403"/>
            <a:ext cx="330200" cy="40163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68"/>
          <p:cNvCxnSpPr>
            <a:cxnSpLocks noChangeShapeType="1"/>
            <a:stCxn id="7" idx="6"/>
            <a:endCxn id="6" idx="2"/>
          </p:cNvCxnSpPr>
          <p:nvPr/>
        </p:nvCxnSpPr>
        <p:spPr bwMode="auto">
          <a:xfrm flipV="1">
            <a:off x="6699480" y="1052959"/>
            <a:ext cx="1547904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71"/>
          <p:cNvCxnSpPr>
            <a:cxnSpLocks noChangeShapeType="1"/>
            <a:stCxn id="8" idx="6"/>
            <a:endCxn id="9" idx="2"/>
          </p:cNvCxnSpPr>
          <p:nvPr/>
        </p:nvCxnSpPr>
        <p:spPr bwMode="auto">
          <a:xfrm>
            <a:off x="6700670" y="2135634"/>
            <a:ext cx="1546714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72"/>
          <p:cNvCxnSpPr>
            <a:cxnSpLocks noChangeShapeType="1"/>
            <a:stCxn id="6" idx="4"/>
            <a:endCxn id="9" idx="0"/>
          </p:cNvCxnSpPr>
          <p:nvPr/>
        </p:nvCxnSpPr>
        <p:spPr bwMode="auto">
          <a:xfrm rot="5400000">
            <a:off x="7850509" y="1593503"/>
            <a:ext cx="938213" cy="158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74"/>
          <p:cNvCxnSpPr>
            <a:cxnSpLocks noChangeShapeType="1"/>
            <a:stCxn id="7" idx="4"/>
            <a:endCxn id="8" idx="0"/>
          </p:cNvCxnSpPr>
          <p:nvPr/>
        </p:nvCxnSpPr>
        <p:spPr bwMode="auto">
          <a:xfrm>
            <a:off x="6627249" y="1126778"/>
            <a:ext cx="1190" cy="93662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63"/>
          <p:cNvSpPr>
            <a:spLocks noChangeArrowheads="1"/>
          </p:cNvSpPr>
          <p:nvPr/>
        </p:nvSpPr>
        <p:spPr bwMode="auto">
          <a:xfrm>
            <a:off x="8676009" y="1556792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cxnSp>
        <p:nvCxnSpPr>
          <p:cNvPr id="17" name="AutoShape 71"/>
          <p:cNvCxnSpPr>
            <a:cxnSpLocks noChangeShapeType="1"/>
            <a:stCxn id="9" idx="6"/>
            <a:endCxn id="16" idx="3"/>
          </p:cNvCxnSpPr>
          <p:nvPr/>
        </p:nvCxnSpPr>
        <p:spPr bwMode="auto">
          <a:xfrm flipV="1">
            <a:off x="8391847" y="1680099"/>
            <a:ext cx="305318" cy="45553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71"/>
          <p:cNvCxnSpPr>
            <a:cxnSpLocks noChangeShapeType="1"/>
            <a:stCxn id="8" idx="6"/>
            <a:endCxn id="6" idx="3"/>
          </p:cNvCxnSpPr>
          <p:nvPr/>
        </p:nvCxnSpPr>
        <p:spPr bwMode="auto">
          <a:xfrm flipV="1">
            <a:off x="6700670" y="1104034"/>
            <a:ext cx="1567870" cy="103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71"/>
          <p:cNvCxnSpPr>
            <a:cxnSpLocks noChangeShapeType="1"/>
            <a:stCxn id="5" idx="6"/>
            <a:endCxn id="16" idx="2"/>
          </p:cNvCxnSpPr>
          <p:nvPr/>
        </p:nvCxnSpPr>
        <p:spPr bwMode="auto">
          <a:xfrm flipV="1">
            <a:off x="6267283" y="1629024"/>
            <a:ext cx="2408726" cy="178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テキスト ボックス 25"/>
          <p:cNvSpPr txBox="1"/>
          <p:nvPr/>
        </p:nvSpPr>
        <p:spPr>
          <a:xfrm>
            <a:off x="72150" y="908720"/>
            <a:ext cx="2627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グラフ 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G = (V, E)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442552" y="548680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t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866488" y="1239143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498530" y="2103239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v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316416" y="2132856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z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758728" y="1196752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y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326680" y="591071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x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42781" y="1280954"/>
            <a:ext cx="55835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頂点集合 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V = {t, u, v, x, y, z}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辺</a:t>
            </a:r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集合 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E = {</a:t>
            </a:r>
            <a:r>
              <a:rPr kumimoji="1"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tu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kumimoji="1"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tv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kumimoji="1"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tx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kumimoji="1"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uv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kumimoji="1"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uy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kumimoji="1"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vx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kumimoji="1"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vz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kumimoji="1"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xz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kumimoji="1"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yz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}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496" y="2132856"/>
            <a:ext cx="2550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辺重み</a:t>
            </a:r>
            <a:r>
              <a:rPr kumimoji="1" lang="en-US" altLang="ja-JP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w: E</a:t>
            </a:r>
            <a:r>
              <a:rPr kumimoji="1" lang="ja-JP" altLang="en-US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→</a:t>
            </a:r>
            <a:r>
              <a:rPr kumimoji="1" lang="en-US" altLang="ja-JP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R</a:t>
            </a:r>
            <a:r>
              <a:rPr kumimoji="1" lang="en-US" altLang="ja-JP" sz="2400" baseline="-25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≥0 </a:t>
            </a:r>
            <a:endParaRPr kumimoji="1" lang="ja-JP" altLang="en-US" sz="2400" baseline="-25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123384" y="652626"/>
            <a:ext cx="45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10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154520" y="105273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98272" y="2540804"/>
            <a:ext cx="3132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</a:t>
            </a:r>
            <a:r>
              <a:rPr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tu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= 1, w(</a:t>
            </a:r>
            <a:r>
              <a:rPr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tx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= 10,…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434608" y="1106654"/>
            <a:ext cx="45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10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484312" y="1592331"/>
            <a:ext cx="45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10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105369" y="1772816"/>
            <a:ext cx="45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10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576174" y="117296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122820" y="1786599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8564027" y="1826135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264216" y="124849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grpSp>
        <p:nvGrpSpPr>
          <p:cNvPr id="109" name="グループ化 108"/>
          <p:cNvGrpSpPr/>
          <p:nvPr/>
        </p:nvGrpSpPr>
        <p:grpSpPr>
          <a:xfrm>
            <a:off x="116934" y="5085184"/>
            <a:ext cx="4355680" cy="1263045"/>
            <a:chOff x="116934" y="5085184"/>
            <a:chExt cx="4355680" cy="1263045"/>
          </a:xfrm>
        </p:grpSpPr>
        <p:sp>
          <p:nvSpPr>
            <p:cNvPr id="46" name="テキスト ボックス 45"/>
            <p:cNvSpPr txBox="1"/>
            <p:nvPr/>
          </p:nvSpPr>
          <p:spPr>
            <a:xfrm>
              <a:off x="116934" y="5517232"/>
              <a:ext cx="4355680" cy="83099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重み </a:t>
              </a:r>
              <a:r>
                <a:rPr kumimoji="1"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w(F) = ∑</a:t>
              </a:r>
              <a:r>
                <a:rPr kumimoji="1" lang="en-US" altLang="ja-JP" sz="2400" baseline="-25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e</a:t>
              </a:r>
              <a:r>
                <a:rPr kumimoji="1" lang="ja-JP" altLang="en-US" sz="2400" baseline="-25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∈</a:t>
              </a:r>
              <a:r>
                <a:rPr lang="en-US" altLang="ja-JP" sz="2400" baseline="-25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F</a:t>
              </a:r>
              <a:r>
                <a:rPr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 w(e) </a:t>
              </a:r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最小の</a:t>
              </a:r>
              <a:endPara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  <a:p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全域木を求めよ</a:t>
              </a:r>
              <a:endPara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179512" y="5085184"/>
              <a:ext cx="2339102" cy="46166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最小全域木問題</a:t>
              </a:r>
              <a:endPara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</p:grpSp>
      <p:grpSp>
        <p:nvGrpSpPr>
          <p:cNvPr id="108" name="グループ化 107"/>
          <p:cNvGrpSpPr/>
          <p:nvPr/>
        </p:nvGrpSpPr>
        <p:grpSpPr>
          <a:xfrm>
            <a:off x="35496" y="2996952"/>
            <a:ext cx="5979522" cy="1817043"/>
            <a:chOff x="35496" y="2996952"/>
            <a:chExt cx="5979522" cy="1817043"/>
          </a:xfrm>
        </p:grpSpPr>
        <p:sp>
          <p:nvSpPr>
            <p:cNvPr id="45" name="テキスト ボックス 44"/>
            <p:cNvSpPr txBox="1"/>
            <p:nvPr/>
          </p:nvSpPr>
          <p:spPr>
            <a:xfrm>
              <a:off x="35496" y="3429000"/>
              <a:ext cx="5979522" cy="138499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24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辺部分</a:t>
              </a:r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集合 </a:t>
              </a:r>
              <a:r>
                <a:rPr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F</a:t>
              </a:r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⊆</a:t>
              </a:r>
              <a:r>
                <a:rPr kumimoji="1"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E</a:t>
              </a:r>
              <a:r>
                <a:rPr lang="en-US" altLang="ja-JP" sz="24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 </a:t>
              </a:r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が </a:t>
              </a:r>
              <a:r>
                <a:rPr lang="ja-JP" altLang="en-US" sz="2400" b="1" dirty="0" smtClean="0">
                  <a:solidFill>
                    <a:srgbClr val="FF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全域木</a:t>
              </a:r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 </a:t>
              </a:r>
              <a:endPara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  <a:p>
              <a:endParaRPr lang="en-US" altLang="ja-JP" sz="1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  <a:p>
              <a:pPr marL="1257300" lvl="2" indent="-342900">
                <a:buFont typeface="Wingdings" panose="05000000000000000000" pitchFamily="2" charset="2"/>
                <a:buChar char="Ø"/>
              </a:pPr>
              <a:r>
                <a:rPr kumimoji="1" lang="ja-JP" altLang="en-US" sz="24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任意</a:t>
              </a:r>
              <a:r>
                <a:rPr kumimoji="1"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の２頂点間に道が存在する</a:t>
              </a:r>
              <a:endPara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  <a:p>
              <a:pPr marL="1257300" lvl="2" indent="-342900">
                <a:buFont typeface="Wingdings" panose="05000000000000000000" pitchFamily="2" charset="2"/>
                <a:buChar char="Ø"/>
              </a:pPr>
              <a:r>
                <a:rPr lang="ja-JP" altLang="en-US" sz="24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閉路</a:t>
              </a:r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を</a:t>
              </a:r>
              <a:r>
                <a:rPr lang="ja-JP" altLang="en-US" sz="24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含まない</a:t>
              </a:r>
              <a:endPara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107504" y="2996952"/>
              <a:ext cx="800219" cy="46166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定義</a:t>
              </a:r>
              <a:endPara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06" name="左中かっこ 105"/>
            <p:cNvSpPr/>
            <p:nvPr/>
          </p:nvSpPr>
          <p:spPr bwMode="auto">
            <a:xfrm>
              <a:off x="827494" y="3995623"/>
              <a:ext cx="152147" cy="647864"/>
            </a:xfrm>
            <a:prstGeom prst="leftBrac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左右矢印 106"/>
            <p:cNvSpPr/>
            <p:nvPr/>
          </p:nvSpPr>
          <p:spPr bwMode="auto">
            <a:xfrm>
              <a:off x="179512" y="4149080"/>
              <a:ext cx="576064" cy="317649"/>
            </a:xfrm>
            <a:prstGeom prst="leftRightArrow">
              <a:avLst/>
            </a:prstGeom>
            <a:solidFill>
              <a:schemeClr val="accent5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400" dirty="0" smtClean="0">
                <a:latin typeface="+mn-lt"/>
                <a:ea typeface="+mn-ea"/>
              </a:endParaRPr>
            </a:p>
          </p:txBody>
        </p:sp>
      </p:grpSp>
      <p:sp>
        <p:nvSpPr>
          <p:cNvPr id="99" name="テキスト ボックス 98"/>
          <p:cNvSpPr txBox="1"/>
          <p:nvPr/>
        </p:nvSpPr>
        <p:spPr>
          <a:xfrm>
            <a:off x="6656987" y="3903439"/>
            <a:ext cx="1659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</a:t>
            </a:r>
            <a:r>
              <a:rPr lang="en-US" altLang="ja-JP" sz="2400" baseline="-25000" dirty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= 23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grpSp>
        <p:nvGrpSpPr>
          <p:cNvPr id="101" name="グループ化 100"/>
          <p:cNvGrpSpPr/>
          <p:nvPr/>
        </p:nvGrpSpPr>
        <p:grpSpPr>
          <a:xfrm>
            <a:off x="6122820" y="2748990"/>
            <a:ext cx="2772989" cy="1267181"/>
            <a:chOff x="6122820" y="2748990"/>
            <a:chExt cx="2772989" cy="1267181"/>
          </a:xfrm>
        </p:grpSpPr>
        <p:cxnSp>
          <p:nvCxnSpPr>
            <p:cNvPr id="110" name="AutoShape 71"/>
            <p:cNvCxnSpPr>
              <a:cxnSpLocks noChangeShapeType="1"/>
              <a:stCxn id="111" idx="6"/>
              <a:endCxn id="128" idx="2"/>
            </p:cNvCxnSpPr>
            <p:nvPr/>
          </p:nvCxnSpPr>
          <p:spPr bwMode="auto">
            <a:xfrm flipV="1">
              <a:off x="6267283" y="3397286"/>
              <a:ext cx="2408726" cy="178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1" name="Oval 58"/>
            <p:cNvSpPr>
              <a:spLocks noChangeArrowheads="1"/>
            </p:cNvSpPr>
            <p:nvPr/>
          </p:nvSpPr>
          <p:spPr bwMode="auto">
            <a:xfrm>
              <a:off x="6122820" y="3326840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12" name="Oval 59"/>
            <p:cNvSpPr>
              <a:spLocks noChangeArrowheads="1"/>
            </p:cNvSpPr>
            <p:nvPr/>
          </p:nvSpPr>
          <p:spPr bwMode="auto">
            <a:xfrm>
              <a:off x="8247384" y="2748990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13" name="Oval 60"/>
            <p:cNvSpPr>
              <a:spLocks noChangeArrowheads="1"/>
            </p:cNvSpPr>
            <p:nvPr/>
          </p:nvSpPr>
          <p:spPr bwMode="auto">
            <a:xfrm>
              <a:off x="6555018" y="2750577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14" name="Oval 61"/>
            <p:cNvSpPr>
              <a:spLocks noChangeArrowheads="1"/>
            </p:cNvSpPr>
            <p:nvPr/>
          </p:nvSpPr>
          <p:spPr bwMode="auto">
            <a:xfrm>
              <a:off x="6556208" y="3831665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21" name="Oval 63"/>
            <p:cNvSpPr>
              <a:spLocks noChangeArrowheads="1"/>
            </p:cNvSpPr>
            <p:nvPr/>
          </p:nvSpPr>
          <p:spPr bwMode="auto">
            <a:xfrm>
              <a:off x="8247384" y="3831665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22" name="AutoShape 64"/>
            <p:cNvCxnSpPr>
              <a:cxnSpLocks noChangeShapeType="1"/>
              <a:stCxn id="113" idx="3"/>
              <a:endCxn id="111" idx="7"/>
            </p:cNvCxnSpPr>
            <p:nvPr/>
          </p:nvCxnSpPr>
          <p:spPr bwMode="auto">
            <a:xfrm flipH="1">
              <a:off x="6246127" y="2873884"/>
              <a:ext cx="330047" cy="474112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" name="AutoShape 65"/>
            <p:cNvCxnSpPr>
              <a:cxnSpLocks noChangeShapeType="1"/>
              <a:stCxn id="111" idx="5"/>
              <a:endCxn id="114" idx="1"/>
            </p:cNvCxnSpPr>
            <p:nvPr/>
          </p:nvCxnSpPr>
          <p:spPr bwMode="auto">
            <a:xfrm>
              <a:off x="6246645" y="3450665"/>
              <a:ext cx="330200" cy="401637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4" name="AutoShape 68"/>
            <p:cNvCxnSpPr>
              <a:cxnSpLocks noChangeShapeType="1"/>
              <a:stCxn id="113" idx="6"/>
              <a:endCxn id="112" idx="2"/>
            </p:cNvCxnSpPr>
            <p:nvPr/>
          </p:nvCxnSpPr>
          <p:spPr bwMode="auto">
            <a:xfrm flipV="1">
              <a:off x="6699480" y="2821221"/>
              <a:ext cx="1547904" cy="15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5" name="AutoShape 71"/>
            <p:cNvCxnSpPr>
              <a:cxnSpLocks noChangeShapeType="1"/>
              <a:stCxn id="114" idx="6"/>
              <a:endCxn id="121" idx="2"/>
            </p:cNvCxnSpPr>
            <p:nvPr/>
          </p:nvCxnSpPr>
          <p:spPr bwMode="auto">
            <a:xfrm>
              <a:off x="6700670" y="3903896"/>
              <a:ext cx="1546714" cy="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6" name="AutoShape 72"/>
            <p:cNvCxnSpPr>
              <a:cxnSpLocks noChangeShapeType="1"/>
              <a:stCxn id="112" idx="4"/>
              <a:endCxn id="121" idx="0"/>
            </p:cNvCxnSpPr>
            <p:nvPr/>
          </p:nvCxnSpPr>
          <p:spPr bwMode="auto">
            <a:xfrm rot="5400000">
              <a:off x="7850509" y="3361765"/>
              <a:ext cx="938213" cy="15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7" name="AutoShape 74"/>
            <p:cNvCxnSpPr>
              <a:cxnSpLocks noChangeShapeType="1"/>
              <a:stCxn id="113" idx="4"/>
              <a:endCxn id="114" idx="0"/>
            </p:cNvCxnSpPr>
            <p:nvPr/>
          </p:nvCxnSpPr>
          <p:spPr bwMode="auto">
            <a:xfrm>
              <a:off x="6627249" y="2895040"/>
              <a:ext cx="1190" cy="9366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8" name="Oval 63"/>
            <p:cNvSpPr>
              <a:spLocks noChangeArrowheads="1"/>
            </p:cNvSpPr>
            <p:nvPr/>
          </p:nvSpPr>
          <p:spPr bwMode="auto">
            <a:xfrm>
              <a:off x="8676009" y="3325054"/>
              <a:ext cx="144463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29" name="AutoShape 71"/>
            <p:cNvCxnSpPr>
              <a:cxnSpLocks noChangeShapeType="1"/>
              <a:stCxn id="121" idx="6"/>
              <a:endCxn id="128" idx="3"/>
            </p:cNvCxnSpPr>
            <p:nvPr/>
          </p:nvCxnSpPr>
          <p:spPr bwMode="auto">
            <a:xfrm flipV="1">
              <a:off x="8391847" y="3448361"/>
              <a:ext cx="305318" cy="455535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0" name="AutoShape 71"/>
            <p:cNvCxnSpPr>
              <a:cxnSpLocks noChangeShapeType="1"/>
              <a:stCxn id="114" idx="6"/>
              <a:endCxn id="112" idx="3"/>
            </p:cNvCxnSpPr>
            <p:nvPr/>
          </p:nvCxnSpPr>
          <p:spPr bwMode="auto">
            <a:xfrm flipV="1">
              <a:off x="6700670" y="2872296"/>
              <a:ext cx="1567870" cy="103160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1" name="テキスト ボックス 130"/>
            <p:cNvSpPr txBox="1"/>
            <p:nvPr/>
          </p:nvSpPr>
          <p:spPr>
            <a:xfrm>
              <a:off x="6186220" y="2842662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32" name="テキスト ボックス 131"/>
            <p:cNvSpPr txBox="1"/>
            <p:nvPr/>
          </p:nvSpPr>
          <p:spPr>
            <a:xfrm>
              <a:off x="7466308" y="2896580"/>
              <a:ext cx="4571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10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33" name="テキスト ボックス 132"/>
            <p:cNvSpPr txBox="1"/>
            <p:nvPr/>
          </p:nvSpPr>
          <p:spPr>
            <a:xfrm>
              <a:off x="7137069" y="3573016"/>
              <a:ext cx="4571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10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34" name="テキスト ボックス 133"/>
            <p:cNvSpPr txBox="1"/>
            <p:nvPr/>
          </p:nvSpPr>
          <p:spPr>
            <a:xfrm>
              <a:off x="6154520" y="3576525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35" name="テキスト ボックス 134"/>
            <p:cNvSpPr txBox="1"/>
            <p:nvPr/>
          </p:nvSpPr>
          <p:spPr>
            <a:xfrm>
              <a:off x="8595727" y="3616061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</p:grpSp>
      <p:sp>
        <p:nvSpPr>
          <p:cNvPr id="136" name="テキスト ボックス 135"/>
          <p:cNvSpPr txBox="1"/>
          <p:nvPr/>
        </p:nvSpPr>
        <p:spPr>
          <a:xfrm>
            <a:off x="6679556" y="5733256"/>
            <a:ext cx="1596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</a:t>
            </a:r>
            <a:r>
              <a:rPr kumimoji="1" lang="en-US" altLang="ja-JP" sz="24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</a:t>
            </a:r>
            <a:r>
              <a:rPr lang="en-US" altLang="ja-JP" sz="2400" baseline="-250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2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= 14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grpSp>
        <p:nvGrpSpPr>
          <p:cNvPr id="137" name="グループ化 136"/>
          <p:cNvGrpSpPr/>
          <p:nvPr/>
        </p:nvGrpSpPr>
        <p:grpSpPr>
          <a:xfrm>
            <a:off x="6119491" y="4519573"/>
            <a:ext cx="2772989" cy="1267181"/>
            <a:chOff x="6119491" y="4519573"/>
            <a:chExt cx="2772989" cy="1267181"/>
          </a:xfrm>
        </p:grpSpPr>
        <p:sp>
          <p:nvSpPr>
            <p:cNvPr id="138" name="Oval 58"/>
            <p:cNvSpPr>
              <a:spLocks noChangeArrowheads="1"/>
            </p:cNvSpPr>
            <p:nvPr/>
          </p:nvSpPr>
          <p:spPr bwMode="auto">
            <a:xfrm>
              <a:off x="6119491" y="5097423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39" name="Oval 59"/>
            <p:cNvSpPr>
              <a:spLocks noChangeArrowheads="1"/>
            </p:cNvSpPr>
            <p:nvPr/>
          </p:nvSpPr>
          <p:spPr bwMode="auto">
            <a:xfrm>
              <a:off x="8244055" y="4519573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40" name="Oval 60"/>
            <p:cNvSpPr>
              <a:spLocks noChangeArrowheads="1"/>
            </p:cNvSpPr>
            <p:nvPr/>
          </p:nvSpPr>
          <p:spPr bwMode="auto">
            <a:xfrm>
              <a:off x="6551689" y="4521160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41" name="Oval 61"/>
            <p:cNvSpPr>
              <a:spLocks noChangeArrowheads="1"/>
            </p:cNvSpPr>
            <p:nvPr/>
          </p:nvSpPr>
          <p:spPr bwMode="auto">
            <a:xfrm>
              <a:off x="6552879" y="5602248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42" name="Oval 63"/>
            <p:cNvSpPr>
              <a:spLocks noChangeArrowheads="1"/>
            </p:cNvSpPr>
            <p:nvPr/>
          </p:nvSpPr>
          <p:spPr bwMode="auto">
            <a:xfrm>
              <a:off x="8244055" y="5602248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43" name="AutoShape 64"/>
            <p:cNvCxnSpPr>
              <a:cxnSpLocks noChangeShapeType="1"/>
              <a:stCxn id="140" idx="3"/>
              <a:endCxn id="138" idx="7"/>
            </p:cNvCxnSpPr>
            <p:nvPr/>
          </p:nvCxnSpPr>
          <p:spPr bwMode="auto">
            <a:xfrm flipH="1">
              <a:off x="6242798" y="4644467"/>
              <a:ext cx="330047" cy="474112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4" name="AutoShape 65"/>
            <p:cNvCxnSpPr>
              <a:cxnSpLocks noChangeShapeType="1"/>
              <a:stCxn id="138" idx="5"/>
              <a:endCxn id="141" idx="1"/>
            </p:cNvCxnSpPr>
            <p:nvPr/>
          </p:nvCxnSpPr>
          <p:spPr bwMode="auto">
            <a:xfrm>
              <a:off x="6243316" y="5221248"/>
              <a:ext cx="330200" cy="401637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5" name="AutoShape 68"/>
            <p:cNvCxnSpPr>
              <a:cxnSpLocks noChangeShapeType="1"/>
              <a:stCxn id="140" idx="6"/>
              <a:endCxn id="139" idx="2"/>
            </p:cNvCxnSpPr>
            <p:nvPr/>
          </p:nvCxnSpPr>
          <p:spPr bwMode="auto">
            <a:xfrm flipV="1">
              <a:off x="6696151" y="4591804"/>
              <a:ext cx="1547904" cy="15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6" name="AutoShape 71"/>
            <p:cNvCxnSpPr>
              <a:cxnSpLocks noChangeShapeType="1"/>
              <a:stCxn id="141" idx="6"/>
              <a:endCxn id="142" idx="2"/>
            </p:cNvCxnSpPr>
            <p:nvPr/>
          </p:nvCxnSpPr>
          <p:spPr bwMode="auto">
            <a:xfrm>
              <a:off x="6697341" y="5674479"/>
              <a:ext cx="1546714" cy="0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7" name="AutoShape 72"/>
            <p:cNvCxnSpPr>
              <a:cxnSpLocks noChangeShapeType="1"/>
              <a:stCxn id="139" idx="4"/>
              <a:endCxn id="142" idx="0"/>
            </p:cNvCxnSpPr>
            <p:nvPr/>
          </p:nvCxnSpPr>
          <p:spPr bwMode="auto">
            <a:xfrm rot="5400000">
              <a:off x="7847180" y="5132348"/>
              <a:ext cx="938213" cy="1587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8" name="AutoShape 74"/>
            <p:cNvCxnSpPr>
              <a:cxnSpLocks noChangeShapeType="1"/>
              <a:stCxn id="140" idx="4"/>
              <a:endCxn id="141" idx="0"/>
            </p:cNvCxnSpPr>
            <p:nvPr/>
          </p:nvCxnSpPr>
          <p:spPr bwMode="auto">
            <a:xfrm>
              <a:off x="6623920" y="4665623"/>
              <a:ext cx="1190" cy="9366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9" name="Oval 63"/>
            <p:cNvSpPr>
              <a:spLocks noChangeArrowheads="1"/>
            </p:cNvSpPr>
            <p:nvPr/>
          </p:nvSpPr>
          <p:spPr bwMode="auto">
            <a:xfrm>
              <a:off x="8672680" y="5095637"/>
              <a:ext cx="144463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50" name="AutoShape 71"/>
            <p:cNvCxnSpPr>
              <a:cxnSpLocks noChangeShapeType="1"/>
              <a:stCxn id="142" idx="6"/>
              <a:endCxn id="149" idx="3"/>
            </p:cNvCxnSpPr>
            <p:nvPr/>
          </p:nvCxnSpPr>
          <p:spPr bwMode="auto">
            <a:xfrm flipV="1">
              <a:off x="8388518" y="5218944"/>
              <a:ext cx="305318" cy="455535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1" name="AutoShape 71"/>
            <p:cNvCxnSpPr>
              <a:cxnSpLocks noChangeShapeType="1"/>
              <a:stCxn id="141" idx="6"/>
              <a:endCxn id="139" idx="3"/>
            </p:cNvCxnSpPr>
            <p:nvPr/>
          </p:nvCxnSpPr>
          <p:spPr bwMode="auto">
            <a:xfrm flipV="1">
              <a:off x="6697341" y="4642879"/>
              <a:ext cx="1567870" cy="103160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2" name="AutoShape 71"/>
            <p:cNvCxnSpPr>
              <a:cxnSpLocks noChangeShapeType="1"/>
              <a:stCxn id="138" idx="6"/>
              <a:endCxn id="149" idx="2"/>
            </p:cNvCxnSpPr>
            <p:nvPr/>
          </p:nvCxnSpPr>
          <p:spPr bwMode="auto">
            <a:xfrm flipV="1">
              <a:off x="6263954" y="5167869"/>
              <a:ext cx="2408726" cy="178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" name="テキスト ボックス 152"/>
            <p:cNvSpPr txBox="1"/>
            <p:nvPr/>
          </p:nvSpPr>
          <p:spPr>
            <a:xfrm>
              <a:off x="6182891" y="4613245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54" name="テキスト ボックス 153"/>
            <p:cNvSpPr txBox="1"/>
            <p:nvPr/>
          </p:nvSpPr>
          <p:spPr>
            <a:xfrm>
              <a:off x="7133740" y="5343599"/>
              <a:ext cx="4571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10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55" name="テキスト ボックス 154"/>
            <p:cNvSpPr txBox="1"/>
            <p:nvPr/>
          </p:nvSpPr>
          <p:spPr>
            <a:xfrm>
              <a:off x="6151191" y="5347108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56" name="テキスト ボックス 155"/>
            <p:cNvSpPr txBox="1"/>
            <p:nvPr/>
          </p:nvSpPr>
          <p:spPr>
            <a:xfrm>
              <a:off x="8592398" y="5386644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57" name="テキスト ボックス 156"/>
            <p:cNvSpPr txBox="1"/>
            <p:nvPr/>
          </p:nvSpPr>
          <p:spPr>
            <a:xfrm>
              <a:off x="8264956" y="4797152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6094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99" grpId="0"/>
      <p:bldP spid="1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巡回セールスマン問題の定義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6</a:t>
            </a:fld>
            <a:endParaRPr lang="en-US" altLang="ja-JP"/>
          </a:p>
        </p:txBody>
      </p:sp>
      <p:sp>
        <p:nvSpPr>
          <p:cNvPr id="5" name="Oval 58"/>
          <p:cNvSpPr>
            <a:spLocks noChangeArrowheads="1"/>
          </p:cNvSpPr>
          <p:nvPr/>
        </p:nvSpPr>
        <p:spPr bwMode="auto">
          <a:xfrm>
            <a:off x="6122820" y="1558578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6" name="Oval 59"/>
          <p:cNvSpPr>
            <a:spLocks noChangeArrowheads="1"/>
          </p:cNvSpPr>
          <p:nvPr/>
        </p:nvSpPr>
        <p:spPr bwMode="auto">
          <a:xfrm>
            <a:off x="8247384" y="980728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7" name="Oval 60"/>
          <p:cNvSpPr>
            <a:spLocks noChangeArrowheads="1"/>
          </p:cNvSpPr>
          <p:nvPr/>
        </p:nvSpPr>
        <p:spPr bwMode="auto">
          <a:xfrm>
            <a:off x="6555018" y="98231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8" name="Oval 61"/>
          <p:cNvSpPr>
            <a:spLocks noChangeArrowheads="1"/>
          </p:cNvSpPr>
          <p:nvPr/>
        </p:nvSpPr>
        <p:spPr bwMode="auto">
          <a:xfrm>
            <a:off x="6556208" y="206340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9" name="Oval 63"/>
          <p:cNvSpPr>
            <a:spLocks noChangeArrowheads="1"/>
          </p:cNvSpPr>
          <p:nvPr/>
        </p:nvSpPr>
        <p:spPr bwMode="auto">
          <a:xfrm>
            <a:off x="8247384" y="2063403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cxnSp>
        <p:nvCxnSpPr>
          <p:cNvPr id="10" name="AutoShape 64"/>
          <p:cNvCxnSpPr>
            <a:cxnSpLocks noChangeShapeType="1"/>
            <a:stCxn id="7" idx="3"/>
            <a:endCxn id="5" idx="7"/>
          </p:cNvCxnSpPr>
          <p:nvPr/>
        </p:nvCxnSpPr>
        <p:spPr bwMode="auto">
          <a:xfrm flipH="1">
            <a:off x="6246127" y="1105622"/>
            <a:ext cx="330047" cy="474112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65"/>
          <p:cNvCxnSpPr>
            <a:cxnSpLocks noChangeShapeType="1"/>
            <a:stCxn id="5" idx="5"/>
            <a:endCxn id="8" idx="1"/>
          </p:cNvCxnSpPr>
          <p:nvPr/>
        </p:nvCxnSpPr>
        <p:spPr bwMode="auto">
          <a:xfrm>
            <a:off x="6246645" y="1682403"/>
            <a:ext cx="330200" cy="40163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68"/>
          <p:cNvCxnSpPr>
            <a:cxnSpLocks noChangeShapeType="1"/>
            <a:stCxn id="7" idx="6"/>
            <a:endCxn id="6" idx="2"/>
          </p:cNvCxnSpPr>
          <p:nvPr/>
        </p:nvCxnSpPr>
        <p:spPr bwMode="auto">
          <a:xfrm flipV="1">
            <a:off x="6699480" y="1052959"/>
            <a:ext cx="1547904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71"/>
          <p:cNvCxnSpPr>
            <a:cxnSpLocks noChangeShapeType="1"/>
            <a:stCxn id="8" idx="6"/>
            <a:endCxn id="9" idx="2"/>
          </p:cNvCxnSpPr>
          <p:nvPr/>
        </p:nvCxnSpPr>
        <p:spPr bwMode="auto">
          <a:xfrm>
            <a:off x="6700670" y="2135634"/>
            <a:ext cx="1546714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72"/>
          <p:cNvCxnSpPr>
            <a:cxnSpLocks noChangeShapeType="1"/>
            <a:stCxn id="6" idx="4"/>
            <a:endCxn id="9" idx="0"/>
          </p:cNvCxnSpPr>
          <p:nvPr/>
        </p:nvCxnSpPr>
        <p:spPr bwMode="auto">
          <a:xfrm rot="5400000">
            <a:off x="7850509" y="1593503"/>
            <a:ext cx="938213" cy="158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74"/>
          <p:cNvCxnSpPr>
            <a:cxnSpLocks noChangeShapeType="1"/>
            <a:stCxn id="7" idx="4"/>
            <a:endCxn id="8" idx="0"/>
          </p:cNvCxnSpPr>
          <p:nvPr/>
        </p:nvCxnSpPr>
        <p:spPr bwMode="auto">
          <a:xfrm>
            <a:off x="6627249" y="1126778"/>
            <a:ext cx="1190" cy="93662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63"/>
          <p:cNvSpPr>
            <a:spLocks noChangeArrowheads="1"/>
          </p:cNvSpPr>
          <p:nvPr/>
        </p:nvSpPr>
        <p:spPr bwMode="auto">
          <a:xfrm>
            <a:off x="8676009" y="1556792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cxnSp>
        <p:nvCxnSpPr>
          <p:cNvPr id="17" name="AutoShape 71"/>
          <p:cNvCxnSpPr>
            <a:cxnSpLocks noChangeShapeType="1"/>
            <a:stCxn id="9" idx="6"/>
            <a:endCxn id="16" idx="3"/>
          </p:cNvCxnSpPr>
          <p:nvPr/>
        </p:nvCxnSpPr>
        <p:spPr bwMode="auto">
          <a:xfrm flipV="1">
            <a:off x="8391847" y="1680099"/>
            <a:ext cx="305318" cy="45553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71"/>
          <p:cNvCxnSpPr>
            <a:cxnSpLocks noChangeShapeType="1"/>
            <a:stCxn id="8" idx="6"/>
            <a:endCxn id="6" idx="3"/>
          </p:cNvCxnSpPr>
          <p:nvPr/>
        </p:nvCxnSpPr>
        <p:spPr bwMode="auto">
          <a:xfrm flipV="1">
            <a:off x="6700670" y="1104034"/>
            <a:ext cx="1567870" cy="103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71"/>
          <p:cNvCxnSpPr>
            <a:cxnSpLocks noChangeShapeType="1"/>
            <a:stCxn id="5" idx="6"/>
            <a:endCxn id="16" idx="2"/>
          </p:cNvCxnSpPr>
          <p:nvPr/>
        </p:nvCxnSpPr>
        <p:spPr bwMode="auto">
          <a:xfrm flipV="1">
            <a:off x="6267283" y="1629024"/>
            <a:ext cx="2408726" cy="178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テキスト ボックス 25"/>
          <p:cNvSpPr txBox="1"/>
          <p:nvPr/>
        </p:nvSpPr>
        <p:spPr>
          <a:xfrm>
            <a:off x="72150" y="908720"/>
            <a:ext cx="2627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グラフ 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G = (V, E)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442552" y="548680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t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866488" y="1239143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498530" y="2103239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v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316416" y="2132856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z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758728" y="1196752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y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326680" y="591071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x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42781" y="1280954"/>
            <a:ext cx="55835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頂点集合 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V = {t, u, v, x, y, z}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ja-JP" altLang="en-US" sz="20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辺</a:t>
            </a:r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集合 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E = {</a:t>
            </a:r>
            <a:r>
              <a:rPr kumimoji="1"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tu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kumimoji="1"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tv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kumimoji="1"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tx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kumimoji="1"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uv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kumimoji="1"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uy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kumimoji="1"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vx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kumimoji="1"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vz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kumimoji="1"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xz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, </a:t>
            </a:r>
            <a:r>
              <a:rPr kumimoji="1"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yz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}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496" y="2132856"/>
            <a:ext cx="2550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辺重み</a:t>
            </a:r>
            <a:r>
              <a:rPr kumimoji="1" lang="en-US" altLang="ja-JP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w: E</a:t>
            </a:r>
            <a:r>
              <a:rPr kumimoji="1" lang="ja-JP" altLang="en-US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→</a:t>
            </a:r>
            <a:r>
              <a:rPr kumimoji="1" lang="en-US" altLang="ja-JP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R</a:t>
            </a:r>
            <a:r>
              <a:rPr kumimoji="1" lang="en-US" altLang="ja-JP" sz="2400" baseline="-25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≥0 </a:t>
            </a:r>
            <a:endParaRPr kumimoji="1" lang="ja-JP" altLang="en-US" sz="2400" baseline="-25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123384" y="652626"/>
            <a:ext cx="45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10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154520" y="105273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98272" y="2540804"/>
            <a:ext cx="3132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</a:t>
            </a:r>
            <a:r>
              <a:rPr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tu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= 1, w(</a:t>
            </a:r>
            <a:r>
              <a:rPr lang="en-US" altLang="ja-JP" sz="2000" dirty="0" err="1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tx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= 10,…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434608" y="1106654"/>
            <a:ext cx="45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10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484312" y="1592331"/>
            <a:ext cx="45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10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105369" y="1772816"/>
            <a:ext cx="45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10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576174" y="117296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122820" y="1786599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8564027" y="1826135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264216" y="124849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endParaRPr kumimoji="1" lang="ja-JP" altLang="en-US" sz="20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grpSp>
        <p:nvGrpSpPr>
          <p:cNvPr id="109" name="グループ化 108"/>
          <p:cNvGrpSpPr/>
          <p:nvPr/>
        </p:nvGrpSpPr>
        <p:grpSpPr>
          <a:xfrm>
            <a:off x="116934" y="5085184"/>
            <a:ext cx="4355680" cy="1263045"/>
            <a:chOff x="116934" y="5085184"/>
            <a:chExt cx="4355680" cy="1263045"/>
          </a:xfrm>
        </p:grpSpPr>
        <p:sp>
          <p:nvSpPr>
            <p:cNvPr id="46" name="テキスト ボックス 45"/>
            <p:cNvSpPr txBox="1"/>
            <p:nvPr/>
          </p:nvSpPr>
          <p:spPr>
            <a:xfrm>
              <a:off x="116934" y="5517232"/>
              <a:ext cx="4355680" cy="83099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重み </a:t>
              </a:r>
              <a:r>
                <a:rPr kumimoji="1"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w(C) = ∑</a:t>
              </a:r>
              <a:r>
                <a:rPr kumimoji="1" lang="en-US" altLang="ja-JP" sz="2400" baseline="-25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e</a:t>
              </a:r>
              <a:r>
                <a:rPr kumimoji="1" lang="ja-JP" altLang="en-US" sz="2400" baseline="-25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∈</a:t>
              </a:r>
              <a:r>
                <a:rPr lang="en-US" altLang="ja-JP" sz="2400" baseline="-250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C</a:t>
              </a:r>
              <a:r>
                <a:rPr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 w(e) </a:t>
              </a:r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最小の</a:t>
              </a:r>
              <a:endPara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  <a:p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ハミルトン閉路を求めよ</a:t>
              </a:r>
              <a:endPara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179512" y="5085184"/>
              <a:ext cx="3262432" cy="46166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巡回セールスマン問題</a:t>
              </a:r>
              <a:endPara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</p:grpSp>
      <p:grpSp>
        <p:nvGrpSpPr>
          <p:cNvPr id="108" name="グループ化 107"/>
          <p:cNvGrpSpPr/>
          <p:nvPr/>
        </p:nvGrpSpPr>
        <p:grpSpPr>
          <a:xfrm>
            <a:off x="35496" y="2996952"/>
            <a:ext cx="5959345" cy="1416933"/>
            <a:chOff x="35496" y="2996952"/>
            <a:chExt cx="5959345" cy="1416933"/>
          </a:xfrm>
        </p:grpSpPr>
        <p:sp>
          <p:nvSpPr>
            <p:cNvPr id="45" name="テキスト ボックス 44"/>
            <p:cNvSpPr txBox="1"/>
            <p:nvPr/>
          </p:nvSpPr>
          <p:spPr>
            <a:xfrm>
              <a:off x="35496" y="3429000"/>
              <a:ext cx="5959345" cy="98488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24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辺部分</a:t>
              </a:r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集合 </a:t>
              </a:r>
              <a:r>
                <a:rPr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C</a:t>
              </a:r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⊆</a:t>
              </a:r>
              <a:r>
                <a:rPr kumimoji="1"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E</a:t>
              </a:r>
              <a:r>
                <a:rPr lang="en-US" altLang="ja-JP" sz="24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 </a:t>
              </a:r>
              <a:r>
                <a:rPr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が</a:t>
              </a:r>
              <a:r>
                <a:rPr lang="ja-JP" altLang="en-US" sz="2400" b="1" dirty="0" smtClean="0">
                  <a:solidFill>
                    <a:srgbClr val="FF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ハミルトン閉路</a:t>
              </a:r>
              <a:endPara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  <a:p>
              <a:endParaRPr lang="en-US" altLang="ja-JP" sz="1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  <a:p>
              <a:pPr lvl="2"/>
              <a:r>
                <a:rPr kumimoji="1"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全頂点を丁度１回通る閉路</a:t>
              </a:r>
              <a:endPara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107504" y="2996952"/>
              <a:ext cx="800219" cy="46166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定義</a:t>
              </a:r>
              <a:endParaRPr kumimoji="1"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07" name="左右矢印 106"/>
            <p:cNvSpPr/>
            <p:nvPr/>
          </p:nvSpPr>
          <p:spPr bwMode="auto">
            <a:xfrm>
              <a:off x="179512" y="3975447"/>
              <a:ext cx="576064" cy="317649"/>
            </a:xfrm>
            <a:prstGeom prst="leftRightArrow">
              <a:avLst/>
            </a:prstGeom>
            <a:solidFill>
              <a:schemeClr val="accent5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400" dirty="0" smtClean="0">
                <a:latin typeface="+mn-lt"/>
                <a:ea typeface="+mn-ea"/>
              </a:endParaRPr>
            </a:p>
          </p:txBody>
        </p:sp>
      </p:grpSp>
      <p:sp>
        <p:nvSpPr>
          <p:cNvPr id="99" name="テキスト ボックス 98"/>
          <p:cNvSpPr txBox="1"/>
          <p:nvPr/>
        </p:nvSpPr>
        <p:spPr>
          <a:xfrm>
            <a:off x="6656987" y="3903439"/>
            <a:ext cx="1614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C</a:t>
            </a:r>
            <a:r>
              <a:rPr lang="en-US" altLang="ja-JP" sz="2400" baseline="-250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= 42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6122820" y="2492896"/>
            <a:ext cx="2772989" cy="1523275"/>
            <a:chOff x="6122820" y="2492896"/>
            <a:chExt cx="2772989" cy="1523275"/>
          </a:xfrm>
        </p:grpSpPr>
        <p:cxnSp>
          <p:nvCxnSpPr>
            <p:cNvPr id="110" name="AutoShape 71"/>
            <p:cNvCxnSpPr>
              <a:cxnSpLocks noChangeShapeType="1"/>
              <a:stCxn id="111" idx="6"/>
              <a:endCxn id="124" idx="2"/>
            </p:cNvCxnSpPr>
            <p:nvPr/>
          </p:nvCxnSpPr>
          <p:spPr bwMode="auto">
            <a:xfrm flipV="1">
              <a:off x="6267283" y="3397286"/>
              <a:ext cx="2408726" cy="1785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1" name="Oval 58"/>
            <p:cNvSpPr>
              <a:spLocks noChangeArrowheads="1"/>
            </p:cNvSpPr>
            <p:nvPr/>
          </p:nvSpPr>
          <p:spPr bwMode="auto">
            <a:xfrm>
              <a:off x="6122820" y="3326840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14" name="Oval 59"/>
            <p:cNvSpPr>
              <a:spLocks noChangeArrowheads="1"/>
            </p:cNvSpPr>
            <p:nvPr/>
          </p:nvSpPr>
          <p:spPr bwMode="auto">
            <a:xfrm>
              <a:off x="8247384" y="2748990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15" name="Oval 60"/>
            <p:cNvSpPr>
              <a:spLocks noChangeArrowheads="1"/>
            </p:cNvSpPr>
            <p:nvPr/>
          </p:nvSpPr>
          <p:spPr bwMode="auto">
            <a:xfrm>
              <a:off x="6555018" y="2750577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16" name="Oval 61"/>
            <p:cNvSpPr>
              <a:spLocks noChangeArrowheads="1"/>
            </p:cNvSpPr>
            <p:nvPr/>
          </p:nvSpPr>
          <p:spPr bwMode="auto">
            <a:xfrm>
              <a:off x="6556208" y="3831665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17" name="Oval 63"/>
            <p:cNvSpPr>
              <a:spLocks noChangeArrowheads="1"/>
            </p:cNvSpPr>
            <p:nvPr/>
          </p:nvSpPr>
          <p:spPr bwMode="auto">
            <a:xfrm>
              <a:off x="8247384" y="3831665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18" name="AutoShape 64"/>
            <p:cNvCxnSpPr>
              <a:cxnSpLocks noChangeShapeType="1"/>
              <a:stCxn id="115" idx="3"/>
              <a:endCxn id="111" idx="7"/>
            </p:cNvCxnSpPr>
            <p:nvPr/>
          </p:nvCxnSpPr>
          <p:spPr bwMode="auto">
            <a:xfrm flipH="1">
              <a:off x="6246127" y="2873884"/>
              <a:ext cx="330047" cy="474112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" name="AutoShape 65"/>
            <p:cNvCxnSpPr>
              <a:cxnSpLocks noChangeShapeType="1"/>
              <a:stCxn id="111" idx="5"/>
              <a:endCxn id="116" idx="1"/>
            </p:cNvCxnSpPr>
            <p:nvPr/>
          </p:nvCxnSpPr>
          <p:spPr bwMode="auto">
            <a:xfrm>
              <a:off x="6246645" y="3450665"/>
              <a:ext cx="330200" cy="40163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" name="AutoShape 68"/>
            <p:cNvCxnSpPr>
              <a:cxnSpLocks noChangeShapeType="1"/>
              <a:stCxn id="115" idx="6"/>
              <a:endCxn id="114" idx="2"/>
            </p:cNvCxnSpPr>
            <p:nvPr/>
          </p:nvCxnSpPr>
          <p:spPr bwMode="auto">
            <a:xfrm flipV="1">
              <a:off x="6699480" y="2821221"/>
              <a:ext cx="1547904" cy="1588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1" name="AutoShape 71"/>
            <p:cNvCxnSpPr>
              <a:cxnSpLocks noChangeShapeType="1"/>
              <a:stCxn id="116" idx="6"/>
              <a:endCxn id="117" idx="2"/>
            </p:cNvCxnSpPr>
            <p:nvPr/>
          </p:nvCxnSpPr>
          <p:spPr bwMode="auto">
            <a:xfrm>
              <a:off x="6700670" y="3903896"/>
              <a:ext cx="1546714" cy="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2" name="AutoShape 72"/>
            <p:cNvCxnSpPr>
              <a:cxnSpLocks noChangeShapeType="1"/>
              <a:stCxn id="114" idx="4"/>
              <a:endCxn id="117" idx="0"/>
            </p:cNvCxnSpPr>
            <p:nvPr/>
          </p:nvCxnSpPr>
          <p:spPr bwMode="auto">
            <a:xfrm rot="5400000">
              <a:off x="7850509" y="3361765"/>
              <a:ext cx="938213" cy="15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" name="AutoShape 74"/>
            <p:cNvCxnSpPr>
              <a:cxnSpLocks noChangeShapeType="1"/>
              <a:stCxn id="115" idx="4"/>
              <a:endCxn id="116" idx="0"/>
            </p:cNvCxnSpPr>
            <p:nvPr/>
          </p:nvCxnSpPr>
          <p:spPr bwMode="auto">
            <a:xfrm>
              <a:off x="6627249" y="2895040"/>
              <a:ext cx="1190" cy="9366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4" name="Oval 63"/>
            <p:cNvSpPr>
              <a:spLocks noChangeArrowheads="1"/>
            </p:cNvSpPr>
            <p:nvPr/>
          </p:nvSpPr>
          <p:spPr bwMode="auto">
            <a:xfrm>
              <a:off x="8676009" y="3325054"/>
              <a:ext cx="144463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25" name="AutoShape 71"/>
            <p:cNvCxnSpPr>
              <a:cxnSpLocks noChangeShapeType="1"/>
              <a:stCxn id="117" idx="6"/>
              <a:endCxn id="124" idx="3"/>
            </p:cNvCxnSpPr>
            <p:nvPr/>
          </p:nvCxnSpPr>
          <p:spPr bwMode="auto">
            <a:xfrm flipV="1">
              <a:off x="8391847" y="3448361"/>
              <a:ext cx="305318" cy="455535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6" name="AutoShape 71"/>
            <p:cNvCxnSpPr>
              <a:cxnSpLocks noChangeShapeType="1"/>
              <a:stCxn id="116" idx="6"/>
              <a:endCxn id="114" idx="3"/>
            </p:cNvCxnSpPr>
            <p:nvPr/>
          </p:nvCxnSpPr>
          <p:spPr bwMode="auto">
            <a:xfrm flipV="1">
              <a:off x="6700670" y="2872296"/>
              <a:ext cx="1567870" cy="103160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7" name="テキスト ボックス 126"/>
            <p:cNvSpPr txBox="1"/>
            <p:nvPr/>
          </p:nvSpPr>
          <p:spPr>
            <a:xfrm>
              <a:off x="6186220" y="2842662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28" name="テキスト ボックス 127"/>
            <p:cNvSpPr txBox="1"/>
            <p:nvPr/>
          </p:nvSpPr>
          <p:spPr>
            <a:xfrm>
              <a:off x="8595727" y="3616061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49" name="テキスト ボックス 148"/>
            <p:cNvSpPr txBox="1"/>
            <p:nvPr/>
          </p:nvSpPr>
          <p:spPr>
            <a:xfrm>
              <a:off x="7110295" y="2492896"/>
              <a:ext cx="4571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10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50" name="テキスト ボックス 149"/>
            <p:cNvSpPr txBox="1"/>
            <p:nvPr/>
          </p:nvSpPr>
          <p:spPr>
            <a:xfrm>
              <a:off x="7421519" y="2946924"/>
              <a:ext cx="4571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10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51" name="テキスト ボックス 150"/>
            <p:cNvSpPr txBox="1"/>
            <p:nvPr/>
          </p:nvSpPr>
          <p:spPr>
            <a:xfrm>
              <a:off x="7471223" y="3432601"/>
              <a:ext cx="4571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10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52" name="テキスト ボックス 151"/>
            <p:cNvSpPr txBox="1"/>
            <p:nvPr/>
          </p:nvSpPr>
          <p:spPr>
            <a:xfrm>
              <a:off x="7092280" y="3613086"/>
              <a:ext cx="4571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10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</p:grpSp>
      <p:sp>
        <p:nvSpPr>
          <p:cNvPr id="129" name="テキスト ボックス 128"/>
          <p:cNvSpPr txBox="1"/>
          <p:nvPr/>
        </p:nvSpPr>
        <p:spPr>
          <a:xfrm>
            <a:off x="6679556" y="5733256"/>
            <a:ext cx="1646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</a:t>
            </a:r>
            <a:r>
              <a:rPr kumimoji="1" lang="en-US" altLang="ja-JP" sz="24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C</a:t>
            </a:r>
            <a:r>
              <a:rPr lang="en-US" altLang="ja-JP" sz="2400" baseline="-25000" dirty="0" smtClean="0">
                <a:solidFill>
                  <a:srgbClr val="FF00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2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 = 24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6119491" y="4519573"/>
            <a:ext cx="2772989" cy="1267181"/>
            <a:chOff x="6119491" y="4519573"/>
            <a:chExt cx="2772989" cy="1267181"/>
          </a:xfrm>
        </p:grpSpPr>
        <p:sp>
          <p:nvSpPr>
            <p:cNvPr id="130" name="Oval 58"/>
            <p:cNvSpPr>
              <a:spLocks noChangeArrowheads="1"/>
            </p:cNvSpPr>
            <p:nvPr/>
          </p:nvSpPr>
          <p:spPr bwMode="auto">
            <a:xfrm>
              <a:off x="6119491" y="5097423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31" name="Oval 59"/>
            <p:cNvSpPr>
              <a:spLocks noChangeArrowheads="1"/>
            </p:cNvSpPr>
            <p:nvPr/>
          </p:nvSpPr>
          <p:spPr bwMode="auto">
            <a:xfrm>
              <a:off x="8244055" y="4519573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32" name="Oval 60"/>
            <p:cNvSpPr>
              <a:spLocks noChangeArrowheads="1"/>
            </p:cNvSpPr>
            <p:nvPr/>
          </p:nvSpPr>
          <p:spPr bwMode="auto">
            <a:xfrm>
              <a:off x="6551689" y="4521160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33" name="Oval 61"/>
            <p:cNvSpPr>
              <a:spLocks noChangeArrowheads="1"/>
            </p:cNvSpPr>
            <p:nvPr/>
          </p:nvSpPr>
          <p:spPr bwMode="auto">
            <a:xfrm>
              <a:off x="6552879" y="5602248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sp>
          <p:nvSpPr>
            <p:cNvPr id="134" name="Oval 63"/>
            <p:cNvSpPr>
              <a:spLocks noChangeArrowheads="1"/>
            </p:cNvSpPr>
            <p:nvPr/>
          </p:nvSpPr>
          <p:spPr bwMode="auto">
            <a:xfrm>
              <a:off x="8244055" y="5602248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35" name="AutoShape 64"/>
            <p:cNvCxnSpPr>
              <a:cxnSpLocks noChangeShapeType="1"/>
              <a:stCxn id="132" idx="3"/>
              <a:endCxn id="130" idx="7"/>
            </p:cNvCxnSpPr>
            <p:nvPr/>
          </p:nvCxnSpPr>
          <p:spPr bwMode="auto">
            <a:xfrm flipH="1">
              <a:off x="6242798" y="4644467"/>
              <a:ext cx="330047" cy="474112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6" name="AutoShape 65"/>
            <p:cNvCxnSpPr>
              <a:cxnSpLocks noChangeShapeType="1"/>
              <a:stCxn id="130" idx="5"/>
              <a:endCxn id="133" idx="1"/>
            </p:cNvCxnSpPr>
            <p:nvPr/>
          </p:nvCxnSpPr>
          <p:spPr bwMode="auto">
            <a:xfrm>
              <a:off x="6243316" y="5221248"/>
              <a:ext cx="330200" cy="40163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7" name="AutoShape 68"/>
            <p:cNvCxnSpPr>
              <a:cxnSpLocks noChangeShapeType="1"/>
              <a:stCxn id="132" idx="6"/>
              <a:endCxn id="131" idx="2"/>
            </p:cNvCxnSpPr>
            <p:nvPr/>
          </p:nvCxnSpPr>
          <p:spPr bwMode="auto">
            <a:xfrm flipV="1">
              <a:off x="6696151" y="4591804"/>
              <a:ext cx="1547904" cy="15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8" name="AutoShape 71"/>
            <p:cNvCxnSpPr>
              <a:cxnSpLocks noChangeShapeType="1"/>
              <a:stCxn id="133" idx="6"/>
              <a:endCxn id="134" idx="2"/>
            </p:cNvCxnSpPr>
            <p:nvPr/>
          </p:nvCxnSpPr>
          <p:spPr bwMode="auto">
            <a:xfrm>
              <a:off x="6697341" y="5674479"/>
              <a:ext cx="154671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9" name="AutoShape 72"/>
            <p:cNvCxnSpPr>
              <a:cxnSpLocks noChangeShapeType="1"/>
              <a:stCxn id="131" idx="4"/>
              <a:endCxn id="134" idx="0"/>
            </p:cNvCxnSpPr>
            <p:nvPr/>
          </p:nvCxnSpPr>
          <p:spPr bwMode="auto">
            <a:xfrm rot="5400000">
              <a:off x="7847180" y="5132348"/>
              <a:ext cx="938213" cy="1587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0" name="AutoShape 74"/>
            <p:cNvCxnSpPr>
              <a:cxnSpLocks noChangeShapeType="1"/>
              <a:stCxn id="132" idx="4"/>
              <a:endCxn id="133" idx="0"/>
            </p:cNvCxnSpPr>
            <p:nvPr/>
          </p:nvCxnSpPr>
          <p:spPr bwMode="auto">
            <a:xfrm>
              <a:off x="6623920" y="4665623"/>
              <a:ext cx="1190" cy="936625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1" name="Oval 63"/>
            <p:cNvSpPr>
              <a:spLocks noChangeArrowheads="1"/>
            </p:cNvSpPr>
            <p:nvPr/>
          </p:nvSpPr>
          <p:spPr bwMode="auto">
            <a:xfrm>
              <a:off x="8672680" y="5095637"/>
              <a:ext cx="144463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j-lt"/>
                <a:ea typeface="ＭＳ Ｐゴシック" charset="-128"/>
              </a:endParaRPr>
            </a:p>
          </p:txBody>
        </p:sp>
        <p:cxnSp>
          <p:nvCxnSpPr>
            <p:cNvPr id="142" name="AutoShape 71"/>
            <p:cNvCxnSpPr>
              <a:cxnSpLocks noChangeShapeType="1"/>
              <a:stCxn id="134" idx="6"/>
              <a:endCxn id="141" idx="3"/>
            </p:cNvCxnSpPr>
            <p:nvPr/>
          </p:nvCxnSpPr>
          <p:spPr bwMode="auto">
            <a:xfrm flipV="1">
              <a:off x="8388518" y="5218944"/>
              <a:ext cx="305318" cy="455535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" name="AutoShape 71"/>
            <p:cNvCxnSpPr>
              <a:cxnSpLocks noChangeShapeType="1"/>
              <a:stCxn id="133" idx="6"/>
              <a:endCxn id="131" idx="3"/>
            </p:cNvCxnSpPr>
            <p:nvPr/>
          </p:nvCxnSpPr>
          <p:spPr bwMode="auto">
            <a:xfrm flipV="1">
              <a:off x="6697341" y="4642879"/>
              <a:ext cx="1567870" cy="1031600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4" name="AutoShape 71"/>
            <p:cNvCxnSpPr>
              <a:cxnSpLocks noChangeShapeType="1"/>
              <a:stCxn id="130" idx="6"/>
              <a:endCxn id="141" idx="2"/>
            </p:cNvCxnSpPr>
            <p:nvPr/>
          </p:nvCxnSpPr>
          <p:spPr bwMode="auto">
            <a:xfrm flipV="1">
              <a:off x="6263954" y="5167869"/>
              <a:ext cx="2408726" cy="1785"/>
            </a:xfrm>
            <a:prstGeom prst="straightConnector1">
              <a:avLst/>
            </a:prstGeom>
            <a:noFill/>
            <a:ln w="285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5" name="テキスト ボックス 144"/>
            <p:cNvSpPr txBox="1"/>
            <p:nvPr/>
          </p:nvSpPr>
          <p:spPr>
            <a:xfrm>
              <a:off x="6182891" y="4613245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46" name="テキスト ボックス 145"/>
            <p:cNvSpPr txBox="1"/>
            <p:nvPr/>
          </p:nvSpPr>
          <p:spPr>
            <a:xfrm>
              <a:off x="7133740" y="5343599"/>
              <a:ext cx="4571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10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47" name="テキスト ボックス 146"/>
            <p:cNvSpPr txBox="1"/>
            <p:nvPr/>
          </p:nvSpPr>
          <p:spPr>
            <a:xfrm>
              <a:off x="8592398" y="5386644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48" name="テキスト ボックス 147"/>
            <p:cNvSpPr txBox="1"/>
            <p:nvPr/>
          </p:nvSpPr>
          <p:spPr>
            <a:xfrm>
              <a:off x="8264956" y="4797152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53" name="テキスト ボックス 152"/>
            <p:cNvSpPr txBox="1"/>
            <p:nvPr/>
          </p:nvSpPr>
          <p:spPr>
            <a:xfrm>
              <a:off x="7452320" y="4685074"/>
              <a:ext cx="4571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10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  <p:sp>
          <p:nvSpPr>
            <p:cNvPr id="154" name="テキスト ボックス 153"/>
            <p:cNvSpPr txBox="1"/>
            <p:nvPr/>
          </p:nvSpPr>
          <p:spPr>
            <a:xfrm>
              <a:off x="6588224" y="4725144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66FF"/>
                  </a:solidFill>
                  <a:latin typeface="Comic Sans MS"/>
                  <a:ea typeface="メイリオ"/>
                  <a:sym typeface="Wingdings" panose="05000000000000000000" pitchFamily="2" charset="2"/>
                </a:rPr>
                <a:t>1</a:t>
              </a:r>
              <a:endParaRPr kumimoji="1" lang="ja-JP" altLang="en-US" sz="20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947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離散最適化問題を </a:t>
            </a:r>
            <a:r>
              <a:rPr kumimoji="1" lang="en-US" altLang="ja-JP" dirty="0" smtClean="0"/>
              <a:t>“</a:t>
            </a:r>
            <a:r>
              <a:rPr kumimoji="1" lang="ja-JP" altLang="en-US" dirty="0" smtClean="0"/>
              <a:t>解く</a:t>
            </a:r>
            <a:r>
              <a:rPr kumimoji="1" lang="en-US" altLang="ja-JP" dirty="0" smtClean="0"/>
              <a:t>” </a:t>
            </a:r>
            <a:r>
              <a:rPr kumimoji="1" lang="ja-JP" altLang="en-US" dirty="0" smtClean="0"/>
              <a:t>とは？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7</a:t>
            </a:fld>
            <a:endParaRPr lang="en-US" altLang="ja-JP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2504" y="1084635"/>
            <a:ext cx="3565400" cy="707886"/>
          </a:xfrm>
          <a:prstGeom prst="rect">
            <a:avLst/>
          </a:prstGeom>
          <a:noFill/>
          <a:ln w="19050">
            <a:solidFill>
              <a:srgbClr val="0066FF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重み 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w(F) = ∑</a:t>
            </a:r>
            <a:r>
              <a:rPr kumimoji="1" lang="en-US" altLang="ja-JP" sz="2000" baseline="-25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e</a:t>
            </a:r>
            <a:r>
              <a:rPr kumimoji="1" lang="ja-JP" altLang="en-US" sz="2000" baseline="-25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∈</a:t>
            </a:r>
            <a:r>
              <a:rPr lang="en-US" altLang="ja-JP" sz="2000" baseline="-25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F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w(e)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最小の</a:t>
            </a:r>
            <a:endParaRPr lang="en-US" altLang="ja-JP" sz="20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全域木を求めよ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4470" y="704890"/>
            <a:ext cx="1980029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66FF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最小全域木問題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10" name="Oval 58"/>
          <p:cNvSpPr>
            <a:spLocks noChangeArrowheads="1"/>
          </p:cNvSpPr>
          <p:nvPr/>
        </p:nvSpPr>
        <p:spPr bwMode="auto">
          <a:xfrm>
            <a:off x="6676788" y="2427751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11" name="Oval 59"/>
          <p:cNvSpPr>
            <a:spLocks noChangeArrowheads="1"/>
          </p:cNvSpPr>
          <p:nvPr/>
        </p:nvSpPr>
        <p:spPr bwMode="auto">
          <a:xfrm>
            <a:off x="8284832" y="1849901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12" name="Oval 60"/>
          <p:cNvSpPr>
            <a:spLocks noChangeArrowheads="1"/>
          </p:cNvSpPr>
          <p:nvPr/>
        </p:nvSpPr>
        <p:spPr bwMode="auto">
          <a:xfrm>
            <a:off x="7108986" y="1851488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13" name="Oval 61"/>
          <p:cNvSpPr>
            <a:spLocks noChangeArrowheads="1"/>
          </p:cNvSpPr>
          <p:nvPr/>
        </p:nvSpPr>
        <p:spPr bwMode="auto">
          <a:xfrm>
            <a:off x="7110176" y="2932576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14" name="Oval 63"/>
          <p:cNvSpPr>
            <a:spLocks noChangeArrowheads="1"/>
          </p:cNvSpPr>
          <p:nvPr/>
        </p:nvSpPr>
        <p:spPr bwMode="auto">
          <a:xfrm>
            <a:off x="8284832" y="2932576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cxnSp>
        <p:nvCxnSpPr>
          <p:cNvPr id="15" name="AutoShape 64"/>
          <p:cNvCxnSpPr>
            <a:cxnSpLocks noChangeShapeType="1"/>
            <a:stCxn id="12" idx="3"/>
            <a:endCxn id="10" idx="7"/>
          </p:cNvCxnSpPr>
          <p:nvPr/>
        </p:nvCxnSpPr>
        <p:spPr bwMode="auto">
          <a:xfrm flipH="1">
            <a:off x="6800095" y="1974795"/>
            <a:ext cx="330047" cy="474112"/>
          </a:xfrm>
          <a:prstGeom prst="straightConnector1">
            <a:avLst/>
          </a:prstGeom>
          <a:noFill/>
          <a:ln w="76200">
            <a:solidFill>
              <a:srgbClr val="00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65"/>
          <p:cNvCxnSpPr>
            <a:cxnSpLocks noChangeShapeType="1"/>
            <a:stCxn id="10" idx="5"/>
            <a:endCxn id="13" idx="1"/>
          </p:cNvCxnSpPr>
          <p:nvPr/>
        </p:nvCxnSpPr>
        <p:spPr bwMode="auto">
          <a:xfrm>
            <a:off x="6800613" y="2551576"/>
            <a:ext cx="330200" cy="401637"/>
          </a:xfrm>
          <a:prstGeom prst="straightConnector1">
            <a:avLst/>
          </a:prstGeom>
          <a:noFill/>
          <a:ln w="76200">
            <a:solidFill>
              <a:srgbClr val="00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68"/>
          <p:cNvCxnSpPr>
            <a:cxnSpLocks noChangeShapeType="1"/>
            <a:stCxn id="12" idx="6"/>
            <a:endCxn id="11" idx="2"/>
          </p:cNvCxnSpPr>
          <p:nvPr/>
        </p:nvCxnSpPr>
        <p:spPr bwMode="auto">
          <a:xfrm flipV="1">
            <a:off x="7253448" y="1922132"/>
            <a:ext cx="1031384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71"/>
          <p:cNvCxnSpPr>
            <a:cxnSpLocks noChangeShapeType="1"/>
            <a:stCxn id="13" idx="6"/>
            <a:endCxn id="14" idx="2"/>
          </p:cNvCxnSpPr>
          <p:nvPr/>
        </p:nvCxnSpPr>
        <p:spPr bwMode="auto">
          <a:xfrm>
            <a:off x="7254638" y="3004807"/>
            <a:ext cx="1030194" cy="0"/>
          </a:xfrm>
          <a:prstGeom prst="straightConnector1">
            <a:avLst/>
          </a:prstGeom>
          <a:noFill/>
          <a:ln w="76200">
            <a:solidFill>
              <a:srgbClr val="00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72"/>
          <p:cNvCxnSpPr>
            <a:cxnSpLocks noChangeShapeType="1"/>
            <a:stCxn id="11" idx="4"/>
            <a:endCxn id="14" idx="0"/>
          </p:cNvCxnSpPr>
          <p:nvPr/>
        </p:nvCxnSpPr>
        <p:spPr bwMode="auto">
          <a:xfrm rot="5400000">
            <a:off x="7887957" y="2462676"/>
            <a:ext cx="938213" cy="1587"/>
          </a:xfrm>
          <a:prstGeom prst="straightConnector1">
            <a:avLst/>
          </a:prstGeom>
          <a:noFill/>
          <a:ln w="76200">
            <a:solidFill>
              <a:srgbClr val="00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AutoShape 74"/>
          <p:cNvCxnSpPr>
            <a:cxnSpLocks noChangeShapeType="1"/>
            <a:stCxn id="12" idx="4"/>
            <a:endCxn id="13" idx="0"/>
          </p:cNvCxnSpPr>
          <p:nvPr/>
        </p:nvCxnSpPr>
        <p:spPr bwMode="auto">
          <a:xfrm>
            <a:off x="7181217" y="1995951"/>
            <a:ext cx="1190" cy="93662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Oval 63"/>
          <p:cNvSpPr>
            <a:spLocks noChangeArrowheads="1"/>
          </p:cNvSpPr>
          <p:nvPr/>
        </p:nvSpPr>
        <p:spPr bwMode="auto">
          <a:xfrm>
            <a:off x="8713457" y="242596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cxnSp>
        <p:nvCxnSpPr>
          <p:cNvPr id="22" name="AutoShape 71"/>
          <p:cNvCxnSpPr>
            <a:cxnSpLocks noChangeShapeType="1"/>
            <a:stCxn id="14" idx="6"/>
            <a:endCxn id="21" idx="3"/>
          </p:cNvCxnSpPr>
          <p:nvPr/>
        </p:nvCxnSpPr>
        <p:spPr bwMode="auto">
          <a:xfrm flipV="1">
            <a:off x="8429295" y="2549272"/>
            <a:ext cx="305318" cy="455535"/>
          </a:xfrm>
          <a:prstGeom prst="straightConnector1">
            <a:avLst/>
          </a:prstGeom>
          <a:noFill/>
          <a:ln w="76200">
            <a:solidFill>
              <a:srgbClr val="00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71"/>
          <p:cNvCxnSpPr>
            <a:cxnSpLocks noChangeShapeType="1"/>
            <a:stCxn id="13" idx="6"/>
            <a:endCxn id="11" idx="3"/>
          </p:cNvCxnSpPr>
          <p:nvPr/>
        </p:nvCxnSpPr>
        <p:spPr bwMode="auto">
          <a:xfrm flipV="1">
            <a:off x="7254638" y="1973207"/>
            <a:ext cx="1051350" cy="103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71"/>
          <p:cNvCxnSpPr>
            <a:cxnSpLocks noChangeShapeType="1"/>
            <a:stCxn id="10" idx="6"/>
            <a:endCxn id="21" idx="2"/>
          </p:cNvCxnSpPr>
          <p:nvPr/>
        </p:nvCxnSpPr>
        <p:spPr bwMode="auto">
          <a:xfrm flipV="1">
            <a:off x="6821251" y="2498197"/>
            <a:ext cx="1892206" cy="178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テキスト ボックス 30"/>
          <p:cNvSpPr txBox="1"/>
          <p:nvPr/>
        </p:nvSpPr>
        <p:spPr>
          <a:xfrm>
            <a:off x="4102944" y="1087014"/>
            <a:ext cx="3565400" cy="70788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重み </a:t>
            </a:r>
            <a:r>
              <a:rPr kumimoji="1"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w(C) = ∑</a:t>
            </a:r>
            <a:r>
              <a:rPr kumimoji="1" lang="en-US" altLang="ja-JP" sz="2000" baseline="-25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e</a:t>
            </a:r>
            <a:r>
              <a:rPr kumimoji="1" lang="ja-JP" altLang="en-US" sz="2000" baseline="-25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∈</a:t>
            </a:r>
            <a:r>
              <a:rPr lang="en-US" altLang="ja-JP" sz="2000" baseline="-25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C</a:t>
            </a:r>
            <a:r>
              <a:rPr lang="en-US" altLang="ja-JP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w(e) </a:t>
            </a:r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最小の</a:t>
            </a:r>
            <a:endParaRPr lang="en-US" altLang="ja-JP" sz="20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ハミルトン閉路を求めよ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010178" y="703473"/>
            <a:ext cx="2749471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巡回セールスマン問題</a:t>
            </a:r>
            <a:endParaRPr kumimoji="1" lang="ja-JP" altLang="en-US" sz="20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4" name="Oval 58"/>
          <p:cNvSpPr>
            <a:spLocks noChangeArrowheads="1"/>
          </p:cNvSpPr>
          <p:nvPr/>
        </p:nvSpPr>
        <p:spPr bwMode="auto">
          <a:xfrm>
            <a:off x="6730454" y="3797249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35" name="Oval 59"/>
          <p:cNvSpPr>
            <a:spLocks noChangeArrowheads="1"/>
          </p:cNvSpPr>
          <p:nvPr/>
        </p:nvSpPr>
        <p:spPr bwMode="auto">
          <a:xfrm>
            <a:off x="8338498" y="3219399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36" name="Oval 60"/>
          <p:cNvSpPr>
            <a:spLocks noChangeArrowheads="1"/>
          </p:cNvSpPr>
          <p:nvPr/>
        </p:nvSpPr>
        <p:spPr bwMode="auto">
          <a:xfrm>
            <a:off x="7162652" y="3220986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37" name="Oval 61"/>
          <p:cNvSpPr>
            <a:spLocks noChangeArrowheads="1"/>
          </p:cNvSpPr>
          <p:nvPr/>
        </p:nvSpPr>
        <p:spPr bwMode="auto">
          <a:xfrm>
            <a:off x="7163842" y="4302074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38" name="Oval 63"/>
          <p:cNvSpPr>
            <a:spLocks noChangeArrowheads="1"/>
          </p:cNvSpPr>
          <p:nvPr/>
        </p:nvSpPr>
        <p:spPr bwMode="auto">
          <a:xfrm>
            <a:off x="8338498" y="4302074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cxnSp>
        <p:nvCxnSpPr>
          <p:cNvPr id="39" name="AutoShape 64"/>
          <p:cNvCxnSpPr>
            <a:cxnSpLocks noChangeShapeType="1"/>
            <a:stCxn id="36" idx="3"/>
            <a:endCxn id="34" idx="7"/>
          </p:cNvCxnSpPr>
          <p:nvPr/>
        </p:nvCxnSpPr>
        <p:spPr bwMode="auto">
          <a:xfrm flipH="1">
            <a:off x="6853761" y="3344293"/>
            <a:ext cx="330047" cy="474112"/>
          </a:xfrm>
          <a:prstGeom prst="straightConnector1">
            <a:avLst/>
          </a:prstGeom>
          <a:noFill/>
          <a:ln w="762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AutoShape 65"/>
          <p:cNvCxnSpPr>
            <a:cxnSpLocks noChangeShapeType="1"/>
            <a:stCxn id="34" idx="5"/>
            <a:endCxn id="37" idx="1"/>
          </p:cNvCxnSpPr>
          <p:nvPr/>
        </p:nvCxnSpPr>
        <p:spPr bwMode="auto">
          <a:xfrm>
            <a:off x="6854279" y="3921074"/>
            <a:ext cx="330200" cy="40163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AutoShape 68"/>
          <p:cNvCxnSpPr>
            <a:cxnSpLocks noChangeShapeType="1"/>
            <a:stCxn id="36" idx="6"/>
            <a:endCxn id="35" idx="2"/>
          </p:cNvCxnSpPr>
          <p:nvPr/>
        </p:nvCxnSpPr>
        <p:spPr bwMode="auto">
          <a:xfrm flipV="1">
            <a:off x="7307114" y="3291630"/>
            <a:ext cx="1031384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AutoShape 71"/>
          <p:cNvCxnSpPr>
            <a:cxnSpLocks noChangeShapeType="1"/>
            <a:stCxn id="37" idx="6"/>
            <a:endCxn id="38" idx="2"/>
          </p:cNvCxnSpPr>
          <p:nvPr/>
        </p:nvCxnSpPr>
        <p:spPr bwMode="auto">
          <a:xfrm>
            <a:off x="7308304" y="4374305"/>
            <a:ext cx="1030194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AutoShape 72"/>
          <p:cNvCxnSpPr>
            <a:cxnSpLocks noChangeShapeType="1"/>
            <a:stCxn id="35" idx="4"/>
            <a:endCxn id="38" idx="0"/>
          </p:cNvCxnSpPr>
          <p:nvPr/>
        </p:nvCxnSpPr>
        <p:spPr bwMode="auto">
          <a:xfrm rot="5400000">
            <a:off x="7941623" y="3832174"/>
            <a:ext cx="938213" cy="1587"/>
          </a:xfrm>
          <a:prstGeom prst="straightConnector1">
            <a:avLst/>
          </a:prstGeom>
          <a:noFill/>
          <a:ln w="762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AutoShape 74"/>
          <p:cNvCxnSpPr>
            <a:cxnSpLocks noChangeShapeType="1"/>
            <a:stCxn id="36" idx="4"/>
            <a:endCxn id="37" idx="0"/>
          </p:cNvCxnSpPr>
          <p:nvPr/>
        </p:nvCxnSpPr>
        <p:spPr bwMode="auto">
          <a:xfrm>
            <a:off x="7234883" y="3365449"/>
            <a:ext cx="1190" cy="936625"/>
          </a:xfrm>
          <a:prstGeom prst="straightConnector1">
            <a:avLst/>
          </a:prstGeom>
          <a:noFill/>
          <a:ln w="762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Oval 63"/>
          <p:cNvSpPr>
            <a:spLocks noChangeArrowheads="1"/>
          </p:cNvSpPr>
          <p:nvPr/>
        </p:nvSpPr>
        <p:spPr bwMode="auto">
          <a:xfrm>
            <a:off x="8767123" y="3795463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cxnSp>
        <p:nvCxnSpPr>
          <p:cNvPr id="46" name="AutoShape 71"/>
          <p:cNvCxnSpPr>
            <a:cxnSpLocks noChangeShapeType="1"/>
            <a:stCxn id="38" idx="6"/>
            <a:endCxn id="45" idx="3"/>
          </p:cNvCxnSpPr>
          <p:nvPr/>
        </p:nvCxnSpPr>
        <p:spPr bwMode="auto">
          <a:xfrm flipV="1">
            <a:off x="8482961" y="3918770"/>
            <a:ext cx="305318" cy="455535"/>
          </a:xfrm>
          <a:prstGeom prst="straightConnector1">
            <a:avLst/>
          </a:prstGeom>
          <a:noFill/>
          <a:ln w="762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AutoShape 71"/>
          <p:cNvCxnSpPr>
            <a:cxnSpLocks noChangeShapeType="1"/>
            <a:stCxn id="37" idx="6"/>
            <a:endCxn id="35" idx="3"/>
          </p:cNvCxnSpPr>
          <p:nvPr/>
        </p:nvCxnSpPr>
        <p:spPr bwMode="auto">
          <a:xfrm flipV="1">
            <a:off x="7308304" y="3342705"/>
            <a:ext cx="1051350" cy="1031600"/>
          </a:xfrm>
          <a:prstGeom prst="straightConnector1">
            <a:avLst/>
          </a:prstGeom>
          <a:noFill/>
          <a:ln w="762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AutoShape 71"/>
          <p:cNvCxnSpPr>
            <a:cxnSpLocks noChangeShapeType="1"/>
            <a:stCxn id="34" idx="6"/>
            <a:endCxn id="45" idx="2"/>
          </p:cNvCxnSpPr>
          <p:nvPr/>
        </p:nvCxnSpPr>
        <p:spPr bwMode="auto">
          <a:xfrm flipV="1">
            <a:off x="6874917" y="3867695"/>
            <a:ext cx="1892206" cy="1785"/>
          </a:xfrm>
          <a:prstGeom prst="straightConnector1">
            <a:avLst/>
          </a:prstGeom>
          <a:noFill/>
          <a:ln w="762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" name="テキスト ボックス 55"/>
          <p:cNvSpPr txBox="1"/>
          <p:nvPr/>
        </p:nvSpPr>
        <p:spPr>
          <a:xfrm>
            <a:off x="251520" y="2276872"/>
            <a:ext cx="5692584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計算機科学者の認識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kumimoji="1" lang="ja-JP" altLang="en-US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最小全域木問題</a:t>
            </a:r>
            <a:r>
              <a:rPr kumimoji="1" lang="en-US" altLang="ja-JP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 </a:t>
            </a:r>
            <a:r>
              <a:rPr kumimoji="1" lang="ja-JP" altLang="en-US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解ける</a:t>
            </a:r>
            <a:r>
              <a:rPr kumimoji="1" lang="en-US" altLang="ja-JP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!!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ja-JP" altLang="en-US" sz="2400" dirty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巡回セールスマン</a:t>
            </a:r>
            <a:r>
              <a:rPr lang="ja-JP" altLang="en-US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問題</a:t>
            </a:r>
            <a:r>
              <a:rPr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 </a:t>
            </a:r>
            <a:r>
              <a:rPr lang="ja-JP" altLang="en-US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解けない</a:t>
            </a:r>
            <a:r>
              <a:rPr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…</a:t>
            </a:r>
            <a:endParaRPr kumimoji="1" lang="ja-JP" altLang="en-US" sz="2400" dirty="0">
              <a:solidFill>
                <a:srgbClr val="FF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341563" y="3492330"/>
            <a:ext cx="2425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(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と予想されている</a:t>
            </a:r>
            <a:r>
              <a:rPr kumimoji="1" lang="en-US" altLang="ja-JP" sz="20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)</a:t>
            </a:r>
            <a:endParaRPr kumimoji="1" lang="ja-JP" altLang="en-US" sz="2000" dirty="0">
              <a:solidFill>
                <a:srgbClr val="FF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79512" y="4941168"/>
            <a:ext cx="8100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(*^○</a:t>
            </a:r>
            <a:r>
              <a:rPr lang="en-US" altLang="ja-JP" sz="2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^*)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「</a:t>
            </a:r>
            <a:r>
              <a:rPr lang="ja-JP" altLang="en-US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ハミルトン閉路の個数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は有限だから・・・」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79512" y="5445224"/>
            <a:ext cx="8100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(*^○</a:t>
            </a:r>
            <a:r>
              <a:rPr lang="en-US" altLang="ja-JP" sz="2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^*)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「コンピュータでしらみつぶしをするんだ！」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5861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8" grpId="0"/>
      <p:bldP spid="62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しらみつぶしをすると</a:t>
            </a:r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8</a:t>
            </a:fld>
            <a:endParaRPr lang="en-US" altLang="ja-JP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179512" y="908720"/>
                <a:ext cx="55066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ja-JP" altLang="en-US" sz="24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ハミルトン閉</a:t>
                </a:r>
                <a:r>
                  <a:rPr lang="ja-JP" altLang="en-US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路 </a:t>
                </a:r>
                <a14:m>
                  <m:oMath xmlns:m="http://schemas.openxmlformats.org/officeDocument/2006/math">
                    <m:r>
                      <a:rPr lang="ja-JP" altLang="en-US" sz="2400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メイリオ"/>
                        <a:sym typeface="Wingdings" panose="05000000000000000000" pitchFamily="2" charset="2"/>
                      </a:rPr>
                      <m:t>≒</m:t>
                    </m:r>
                  </m:oMath>
                </a14:m>
                <a:r>
                  <a:rPr lang="en-US" altLang="ja-JP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 </a:t>
                </a:r>
                <a:r>
                  <a:rPr lang="ja-JP" altLang="en-US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円順列</a:t>
                </a:r>
                <a:r>
                  <a:rPr lang="en-US" altLang="ja-JP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, </a:t>
                </a:r>
                <a:r>
                  <a:rPr lang="ja-JP" altLang="en-US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数珠順列</a:t>
                </a:r>
                <a:endParaRPr lang="en-US" altLang="ja-JP" sz="2400" dirty="0" smtClean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908720"/>
                <a:ext cx="5506636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1438" t="-14474" b="-3157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5171771"/>
                  </p:ext>
                </p:extLst>
              </p:nvPr>
            </p:nvGraphicFramePr>
            <p:xfrm>
              <a:off x="395537" y="2602478"/>
              <a:ext cx="5204771" cy="262769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1728"/>
                    <a:gridCol w="1324290"/>
                    <a:gridCol w="2738753"/>
                  </a:tblGrid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sz="2400" b="1" u="non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1" lang="en-US" altLang="ja-JP" sz="2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ctrlPr>
                                          <a:rPr kumimoji="1" lang="en-US" altLang="ja-JP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kumimoji="1" lang="en-US" altLang="ja-JP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kumimoji="1" lang="en-US" altLang="ja-JP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kumimoji="1" lang="en-US" altLang="ja-JP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!</m:t>
                                    </m:r>
                                  </m:num>
                                  <m:den>
                                    <m:r>
                                      <a:rPr kumimoji="1" lang="en-US" altLang="ja-JP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1" lang="en-US" altLang="ja-JP" sz="24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ja-JP" altLang="en-US" sz="2400" dirty="0" smtClean="0">
                              <a:solidFill>
                                <a:schemeClr val="tx1"/>
                              </a:solidFill>
                            </a:rPr>
                            <a:t>計算時間</a:t>
                          </a:r>
                          <a:endParaRPr kumimoji="1" lang="en-US" altLang="ja-JP" sz="24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</a:tr>
                  <a:tr h="28956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400" dirty="0" smtClean="0">
                              <a:solidFill>
                                <a:schemeClr val="tx1"/>
                              </a:solidFill>
                            </a:rPr>
                            <a:t>n = 6</a:t>
                          </a:r>
                          <a:endParaRPr kumimoji="1" lang="ja-JP" alt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endParaRPr kumimoji="1" lang="en-US" altLang="ja-JP" sz="24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en-US" altLang="ja-JP" sz="24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66FF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1439" marR="91439"/>
                    </a:tc>
                  </a:tr>
                  <a:tr h="396988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dirty="0" smtClean="0">
                              <a:solidFill>
                                <a:schemeClr val="tx1"/>
                              </a:solidFill>
                            </a:rPr>
                            <a:t>n = 10</a:t>
                          </a:r>
                          <a:endParaRPr kumimoji="1" lang="ja-JP" altLang="en-US" sz="24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en-US" altLang="ja-JP" sz="20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en-US" altLang="ja-JP" sz="2400" dirty="0" smtClean="0">
                            <a:solidFill>
                              <a:srgbClr val="0066FF"/>
                            </a:solidFill>
                          </a:endParaRPr>
                        </a:p>
                      </a:txBody>
                      <a:tcPr marL="91439" marR="91439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400" dirty="0" smtClean="0">
                              <a:solidFill>
                                <a:schemeClr val="tx1"/>
                              </a:solidFill>
                            </a:rPr>
                            <a:t>n = 20</a:t>
                          </a:r>
                          <a:endParaRPr kumimoji="1" lang="ja-JP" alt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endParaRPr kumimoji="1" lang="ja-JP" altLang="en-US" sz="240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endParaRPr kumimoji="1" lang="ja-JP" altLang="en-US" sz="24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/>
                    </a:tc>
                  </a:tr>
                  <a:tr h="395848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400" dirty="0" smtClean="0">
                              <a:solidFill>
                                <a:schemeClr val="tx1"/>
                              </a:solidFill>
                            </a:rPr>
                            <a:t>n</a:t>
                          </a:r>
                          <a:r>
                            <a:rPr kumimoji="1" lang="en-US" altLang="ja-JP" sz="24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kumimoji="1" lang="en-US" altLang="ja-JP" sz="2400" dirty="0" smtClean="0">
                              <a:solidFill>
                                <a:schemeClr val="tx1"/>
                              </a:solidFill>
                            </a:rPr>
                            <a:t>= 33</a:t>
                          </a:r>
                          <a:endParaRPr kumimoji="1" lang="ja-JP" alt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endParaRPr kumimoji="1" lang="ja-JP" alt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5171771"/>
                  </p:ext>
                </p:extLst>
              </p:nvPr>
            </p:nvGraphicFramePr>
            <p:xfrm>
              <a:off x="395537" y="2602478"/>
              <a:ext cx="5204771" cy="262769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1728"/>
                    <a:gridCol w="1324290"/>
                    <a:gridCol w="2738753"/>
                  </a:tblGrid>
                  <a:tr h="798894">
                    <a:tc>
                      <a:txBody>
                        <a:bodyPr/>
                        <a:lstStyle/>
                        <a:p>
                          <a:endParaRPr kumimoji="1" lang="ja-JP" altLang="en-US" sz="2400" b="1" u="non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91439" marR="91439">
                        <a:blipFill rotWithShape="0">
                          <a:blip r:embed="rId3"/>
                          <a:stretch>
                            <a:fillRect l="-87097" t="-3817" r="-208295" b="-2473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ja-JP" altLang="en-US" sz="2400" dirty="0" smtClean="0">
                              <a:solidFill>
                                <a:schemeClr val="tx1"/>
                              </a:solidFill>
                            </a:rPr>
                            <a:t>計算時間</a:t>
                          </a:r>
                          <a:endParaRPr kumimoji="1" lang="en-US" altLang="ja-JP" sz="24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400" dirty="0" smtClean="0">
                              <a:solidFill>
                                <a:schemeClr val="tx1"/>
                              </a:solidFill>
                            </a:rPr>
                            <a:t>n = 6</a:t>
                          </a:r>
                          <a:endParaRPr kumimoji="1" lang="ja-JP" alt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endParaRPr kumimoji="1" lang="en-US" altLang="ja-JP" sz="24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en-US" altLang="ja-JP" sz="24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66FF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1439" marR="91439"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dirty="0" smtClean="0">
                              <a:solidFill>
                                <a:schemeClr val="tx1"/>
                              </a:solidFill>
                            </a:rPr>
                            <a:t>n = 10</a:t>
                          </a:r>
                          <a:endParaRPr kumimoji="1" lang="ja-JP" altLang="en-US" sz="24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en-US" altLang="ja-JP" sz="20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en-US" altLang="ja-JP" sz="2400" dirty="0" smtClean="0">
                            <a:solidFill>
                              <a:srgbClr val="0066FF"/>
                            </a:solidFill>
                          </a:endParaRPr>
                        </a:p>
                      </a:txBody>
                      <a:tcPr marL="91439" marR="91439"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400" dirty="0" smtClean="0">
                              <a:solidFill>
                                <a:schemeClr val="tx1"/>
                              </a:solidFill>
                            </a:rPr>
                            <a:t>n = 20</a:t>
                          </a:r>
                          <a:endParaRPr kumimoji="1" lang="ja-JP" alt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endParaRPr kumimoji="1" lang="ja-JP" altLang="en-US" sz="240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endParaRPr kumimoji="1" lang="ja-JP" altLang="en-US" sz="24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400" dirty="0" smtClean="0">
                              <a:solidFill>
                                <a:schemeClr val="tx1"/>
                              </a:solidFill>
                            </a:rPr>
                            <a:t>n</a:t>
                          </a:r>
                          <a:r>
                            <a:rPr kumimoji="1" lang="en-US" altLang="ja-JP" sz="24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kumimoji="1" lang="en-US" altLang="ja-JP" sz="2400" dirty="0" smtClean="0">
                              <a:solidFill>
                                <a:schemeClr val="tx1"/>
                              </a:solidFill>
                            </a:rPr>
                            <a:t>= 33</a:t>
                          </a:r>
                          <a:endParaRPr kumimoji="1" lang="ja-JP" alt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endParaRPr kumimoji="1" lang="ja-JP" alt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971600" y="1268760"/>
                <a:ext cx="5238485" cy="6407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メイリオ"/>
                            <a:sym typeface="Wingdings" panose="05000000000000000000" pitchFamily="2" charset="2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altLang="ja-JP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メイリオ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r>
                              <a:rPr lang="en-US" altLang="ja-JP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メイリオ"/>
                                <a:sym typeface="Wingdings" panose="05000000000000000000" pitchFamily="2" charset="2"/>
                              </a:rPr>
                              <m:t>𝑛</m:t>
                            </m:r>
                            <m:r>
                              <a:rPr lang="en-US" altLang="ja-JP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メイリオ"/>
                                <a:sym typeface="Wingdings" panose="05000000000000000000" pitchFamily="2" charset="2"/>
                              </a:rPr>
                              <m:t>−1</m:t>
                            </m:r>
                          </m:e>
                        </m:d>
                        <m:r>
                          <a:rPr lang="en-US" altLang="ja-JP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メイリオ"/>
                            <a:sym typeface="Wingdings" panose="05000000000000000000" pitchFamily="2" charset="2"/>
                          </a:rPr>
                          <m:t>!</m:t>
                        </m:r>
                      </m:num>
                      <m:den>
                        <m:r>
                          <a:rPr lang="en-US" altLang="ja-JP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メイリオ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kumimoji="1" lang="ja-JP" altLang="en-US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 通り調べればよい </a:t>
                </a:r>
                <a:r>
                  <a:rPr kumimoji="1" lang="en-US" altLang="ja-JP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(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メイリオ"/>
                        <a:sym typeface="Wingdings" panose="05000000000000000000" pitchFamily="2" charset="2"/>
                      </a:rPr>
                      <m:t>𝑛</m:t>
                    </m:r>
                    <m:r>
                      <a:rPr kumimoji="1" lang="en-US" altLang="ja-JP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メイリオ"/>
                        <a:sym typeface="Wingdings" panose="05000000000000000000" pitchFamily="2" charset="2"/>
                      </a:rPr>
                      <m:t>=|</m:t>
                    </m:r>
                    <m:r>
                      <a:rPr kumimoji="1" lang="en-US" altLang="ja-JP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メイリオ"/>
                        <a:sym typeface="Wingdings" panose="05000000000000000000" pitchFamily="2" charset="2"/>
                      </a:rPr>
                      <m:t>𝑉</m:t>
                    </m:r>
                    <m:r>
                      <a:rPr kumimoji="1" lang="en-US" altLang="ja-JP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メイリオ"/>
                        <a:sym typeface="Wingdings" panose="05000000000000000000" pitchFamily="2" charset="2"/>
                      </a:rPr>
                      <m:t>|</m:t>
                    </m:r>
                  </m:oMath>
                </a14:m>
                <a:r>
                  <a:rPr kumimoji="1" lang="en-US" altLang="ja-JP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) </a:t>
                </a:r>
                <a:endParaRPr kumimoji="1" lang="ja-JP" altLang="en-US" sz="24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268760"/>
                <a:ext cx="5238485" cy="640753"/>
              </a:xfrm>
              <a:prstGeom prst="rect">
                <a:avLst/>
              </a:prstGeom>
              <a:blipFill rotWithShape="0">
                <a:blip r:embed="rId4"/>
                <a:stretch>
                  <a:fillRect l="-1744" r="-814" b="-142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58"/>
          <p:cNvSpPr>
            <a:spLocks noChangeArrowheads="1"/>
          </p:cNvSpPr>
          <p:nvPr/>
        </p:nvSpPr>
        <p:spPr bwMode="auto">
          <a:xfrm>
            <a:off x="6659636" y="1630586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10" name="Oval 59"/>
          <p:cNvSpPr>
            <a:spLocks noChangeArrowheads="1"/>
          </p:cNvSpPr>
          <p:nvPr/>
        </p:nvSpPr>
        <p:spPr bwMode="auto">
          <a:xfrm>
            <a:off x="7815336" y="1052736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11" name="Oval 60"/>
          <p:cNvSpPr>
            <a:spLocks noChangeArrowheads="1"/>
          </p:cNvSpPr>
          <p:nvPr/>
        </p:nvSpPr>
        <p:spPr bwMode="auto">
          <a:xfrm>
            <a:off x="7099374" y="1054323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12" name="Oval 61"/>
          <p:cNvSpPr>
            <a:spLocks noChangeArrowheads="1"/>
          </p:cNvSpPr>
          <p:nvPr/>
        </p:nvSpPr>
        <p:spPr bwMode="auto">
          <a:xfrm>
            <a:off x="7093024" y="2135411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sp>
        <p:nvSpPr>
          <p:cNvPr id="14" name="Oval 63"/>
          <p:cNvSpPr>
            <a:spLocks noChangeArrowheads="1"/>
          </p:cNvSpPr>
          <p:nvPr/>
        </p:nvSpPr>
        <p:spPr bwMode="auto">
          <a:xfrm>
            <a:off x="7815336" y="2135411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cxnSp>
        <p:nvCxnSpPr>
          <p:cNvPr id="15" name="AutoShape 64"/>
          <p:cNvCxnSpPr>
            <a:cxnSpLocks noChangeShapeType="1"/>
            <a:stCxn id="11" idx="3"/>
            <a:endCxn id="9" idx="7"/>
          </p:cNvCxnSpPr>
          <p:nvPr/>
        </p:nvCxnSpPr>
        <p:spPr bwMode="auto">
          <a:xfrm rot="5400000">
            <a:off x="6714405" y="1245617"/>
            <a:ext cx="474662" cy="336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65"/>
          <p:cNvCxnSpPr>
            <a:cxnSpLocks noChangeShapeType="1"/>
            <a:stCxn id="9" idx="5"/>
            <a:endCxn id="12" idx="1"/>
          </p:cNvCxnSpPr>
          <p:nvPr/>
        </p:nvCxnSpPr>
        <p:spPr bwMode="auto">
          <a:xfrm>
            <a:off x="6783461" y="1754411"/>
            <a:ext cx="330200" cy="4016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68"/>
          <p:cNvCxnSpPr>
            <a:cxnSpLocks noChangeShapeType="1"/>
            <a:stCxn id="11" idx="6"/>
            <a:endCxn id="10" idx="2"/>
          </p:cNvCxnSpPr>
          <p:nvPr/>
        </p:nvCxnSpPr>
        <p:spPr bwMode="auto">
          <a:xfrm flipV="1">
            <a:off x="7243836" y="1124173"/>
            <a:ext cx="571500" cy="1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71"/>
          <p:cNvCxnSpPr>
            <a:cxnSpLocks noChangeShapeType="1"/>
            <a:stCxn id="12" idx="6"/>
            <a:endCxn id="14" idx="2"/>
          </p:cNvCxnSpPr>
          <p:nvPr/>
        </p:nvCxnSpPr>
        <p:spPr bwMode="auto">
          <a:xfrm>
            <a:off x="7237486" y="2206848"/>
            <a:ext cx="577850" cy="1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Oval 63"/>
          <p:cNvSpPr>
            <a:spLocks noChangeArrowheads="1"/>
          </p:cNvSpPr>
          <p:nvPr/>
        </p:nvSpPr>
        <p:spPr bwMode="auto">
          <a:xfrm>
            <a:off x="8243961" y="1628800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+mj-lt"/>
              <a:ea typeface="ＭＳ Ｐゴシック" charset="-128"/>
            </a:endParaRPr>
          </a:p>
        </p:txBody>
      </p:sp>
      <p:cxnSp>
        <p:nvCxnSpPr>
          <p:cNvPr id="28" name="AutoShape 71"/>
          <p:cNvCxnSpPr>
            <a:cxnSpLocks noChangeShapeType="1"/>
            <a:stCxn id="14" idx="6"/>
            <a:endCxn id="27" idx="3"/>
          </p:cNvCxnSpPr>
          <p:nvPr/>
        </p:nvCxnSpPr>
        <p:spPr bwMode="auto">
          <a:xfrm flipV="1">
            <a:off x="7959799" y="1752107"/>
            <a:ext cx="305318" cy="45553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直線コネクタ 31"/>
          <p:cNvCxnSpPr>
            <a:stCxn id="10" idx="5"/>
            <a:endCxn id="27" idx="1"/>
          </p:cNvCxnSpPr>
          <p:nvPr/>
        </p:nvCxnSpPr>
        <p:spPr bwMode="auto">
          <a:xfrm>
            <a:off x="7938643" y="1176042"/>
            <a:ext cx="326474" cy="47391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33" name="テキスト ボックス 32"/>
          <p:cNvSpPr txBox="1"/>
          <p:nvPr/>
        </p:nvSpPr>
        <p:spPr>
          <a:xfrm>
            <a:off x="6979368" y="663079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t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771456" y="692696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x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747314" y="2060848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y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376796" y="1412999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u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956376" y="2031231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v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315266" y="1412776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z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0" name="四角形吹き出し 39"/>
          <p:cNvSpPr/>
          <p:nvPr/>
        </p:nvSpPr>
        <p:spPr bwMode="auto">
          <a:xfrm>
            <a:off x="5856707" y="2928466"/>
            <a:ext cx="2574258" cy="645517"/>
          </a:xfrm>
          <a:prstGeom prst="wedgeRectCallout">
            <a:avLst>
              <a:gd name="adj1" fmla="val -110893"/>
              <a:gd name="adj2" fmla="val -74278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latin typeface="+mn-lt"/>
                <a:ea typeface="+mn-ea"/>
              </a:rPr>
              <a:t>毎秒 </a:t>
            </a:r>
            <a:r>
              <a:rPr kumimoji="1" lang="en-US" altLang="ja-JP" sz="2000" dirty="0" smtClean="0">
                <a:latin typeface="+mn-lt"/>
                <a:ea typeface="+mn-ea"/>
              </a:rPr>
              <a:t>10</a:t>
            </a:r>
            <a:r>
              <a:rPr kumimoji="1" lang="en-US" altLang="ja-JP" sz="2000" baseline="30000" dirty="0" smtClean="0">
                <a:latin typeface="+mn-lt"/>
                <a:ea typeface="+mn-ea"/>
              </a:rPr>
              <a:t>9</a:t>
            </a:r>
            <a:r>
              <a:rPr kumimoji="1" lang="en-US" altLang="ja-JP" sz="2000" dirty="0" smtClean="0">
                <a:latin typeface="+mn-lt"/>
                <a:ea typeface="+mn-ea"/>
              </a:rPr>
              <a:t> </a:t>
            </a:r>
            <a:r>
              <a:rPr lang="ja-JP" altLang="en-US" sz="2000" dirty="0">
                <a:latin typeface="+mn-lt"/>
                <a:ea typeface="+mn-ea"/>
              </a:rPr>
              <a:t>回</a:t>
            </a:r>
            <a:r>
              <a:rPr lang="ja-JP" altLang="en-US" sz="2000" dirty="0" smtClean="0">
                <a:latin typeface="+mn-lt"/>
                <a:ea typeface="+mn-ea"/>
              </a:rPr>
              <a:t>の演算が</a:t>
            </a:r>
            <a:endParaRPr lang="en-US" altLang="ja-JP" sz="2000" dirty="0" smtClean="0">
              <a:latin typeface="+mn-lt"/>
              <a:ea typeface="+mn-ea"/>
            </a:endParaRPr>
          </a:p>
          <a:p>
            <a:pPr algn="ctr"/>
            <a:r>
              <a:rPr lang="ja-JP" altLang="en-US" sz="2000" dirty="0" smtClean="0">
                <a:latin typeface="+mn-lt"/>
                <a:ea typeface="+mn-ea"/>
              </a:rPr>
              <a:t>できるコンピュータ</a:t>
            </a:r>
            <a:endParaRPr kumimoji="1" lang="ja-JP" altLang="en-US" sz="2000" dirty="0" smtClean="0">
              <a:latin typeface="+mn-lt"/>
              <a:ea typeface="+mn-ea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547664" y="4797152"/>
            <a:ext cx="70695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131565418466846765083609006080000000 </a:t>
            </a:r>
          </a:p>
          <a:p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≒ 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1.3 × 10</a:t>
            </a:r>
            <a:r>
              <a:rPr kumimoji="1" lang="en-US" altLang="ja-JP" sz="2400" baseline="300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35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197876" y="5229200"/>
            <a:ext cx="145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400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京 年</a:t>
            </a:r>
            <a:endParaRPr kumimoji="1" lang="ja-JP" altLang="en-US" sz="2400" dirty="0">
              <a:solidFill>
                <a:srgbClr val="FF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71352" y="3429000"/>
            <a:ext cx="2348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0.00000006 </a:t>
            </a:r>
            <a:r>
              <a:rPr lang="ja-JP" altLang="en-US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秒</a:t>
            </a:r>
            <a:endParaRPr lang="ja-JP" altLang="en-US" sz="24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547664" y="3903439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/>
              <a:t>181440</a:t>
            </a:r>
            <a:endParaRPr lang="en-US" altLang="ja-JP" sz="20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15816" y="3903439"/>
            <a:ext cx="2249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0066FF"/>
                </a:solidFill>
              </a:rPr>
              <a:t>0.00018144</a:t>
            </a:r>
            <a:r>
              <a:rPr lang="en-US" altLang="ja-JP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 </a:t>
            </a:r>
            <a:r>
              <a:rPr lang="ja-JP" altLang="en-US" sz="2400" dirty="0" smtClean="0">
                <a:solidFill>
                  <a:srgbClr val="0066FF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秒</a:t>
            </a:r>
            <a:endParaRPr lang="ja-JP" altLang="en-US" sz="24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547664" y="4293096"/>
            <a:ext cx="1223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/>
              <a:t>6×10</a:t>
            </a:r>
            <a:r>
              <a:rPr lang="en-US" altLang="ja-JP" sz="2400" baseline="30000" dirty="0" smtClean="0"/>
              <a:t>16</a:t>
            </a:r>
            <a:endParaRPr lang="en-US" altLang="ja-JP" sz="2000" baseline="300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917076" y="4293096"/>
            <a:ext cx="2735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solidFill>
                  <a:srgbClr val="00B050"/>
                </a:solidFill>
              </a:rPr>
              <a:t>6×10</a:t>
            </a:r>
            <a:r>
              <a:rPr lang="en-US" altLang="ja-JP" sz="2400" baseline="30000" dirty="0" smtClean="0">
                <a:solidFill>
                  <a:srgbClr val="00B050"/>
                </a:solidFill>
              </a:rPr>
              <a:t>7</a:t>
            </a:r>
            <a:r>
              <a:rPr lang="en-US" altLang="ja-JP" sz="2400" dirty="0" smtClean="0">
                <a:solidFill>
                  <a:srgbClr val="00B050"/>
                </a:solidFill>
              </a:rPr>
              <a:t> </a:t>
            </a:r>
            <a:r>
              <a:rPr lang="ja-JP" altLang="en-US" sz="2400" dirty="0">
                <a:solidFill>
                  <a:srgbClr val="00B050"/>
                </a:solidFill>
              </a:rPr>
              <a:t>秒 </a:t>
            </a:r>
            <a:r>
              <a:rPr lang="en-US" altLang="ja-JP" sz="2400" dirty="0">
                <a:solidFill>
                  <a:srgbClr val="00B050"/>
                </a:solidFill>
              </a:rPr>
              <a:t>= 70 </a:t>
            </a:r>
            <a:r>
              <a:rPr lang="ja-JP" altLang="en-US" sz="2400" dirty="0">
                <a:solidFill>
                  <a:srgbClr val="00B050"/>
                </a:solidFill>
              </a:rPr>
              <a:t>日</a:t>
            </a:r>
            <a:r>
              <a:rPr lang="en-US" altLang="ja-JP" sz="2400" dirty="0">
                <a:solidFill>
                  <a:srgbClr val="00B050"/>
                </a:solidFill>
              </a:rPr>
              <a:t> </a:t>
            </a:r>
            <a:endParaRPr lang="ja-JP" altLang="en-US" sz="2400" dirty="0">
              <a:solidFill>
                <a:srgbClr val="0066FF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  <p:sp>
        <p:nvSpPr>
          <p:cNvPr id="13" name="四角形吹き出し 12"/>
          <p:cNvSpPr/>
          <p:nvPr/>
        </p:nvSpPr>
        <p:spPr bwMode="auto">
          <a:xfrm>
            <a:off x="683568" y="5780358"/>
            <a:ext cx="3456384" cy="528962"/>
          </a:xfrm>
          <a:prstGeom prst="wedgeRectCallout">
            <a:avLst>
              <a:gd name="adj1" fmla="val -37913"/>
              <a:gd name="adj2" fmla="val -168184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000" dirty="0" smtClean="0">
                <a:latin typeface="+mn-lt"/>
                <a:ea typeface="+mn-ea"/>
              </a:rPr>
              <a:t>1962</a:t>
            </a:r>
            <a:r>
              <a:rPr kumimoji="1" lang="ja-JP" altLang="en-US" sz="2000" dirty="0" smtClean="0">
                <a:latin typeface="+mn-lt"/>
                <a:ea typeface="+mn-ea"/>
              </a:rPr>
              <a:t>年</a:t>
            </a:r>
            <a:r>
              <a:rPr lang="en-US" altLang="ja-JP" sz="2000" dirty="0" smtClean="0">
                <a:latin typeface="+mn-lt"/>
                <a:ea typeface="+mn-ea"/>
              </a:rPr>
              <a:t>, </a:t>
            </a:r>
            <a:r>
              <a:rPr lang="ja-JP" altLang="en-US" sz="2000" dirty="0" smtClean="0">
                <a:latin typeface="+mn-lt"/>
                <a:ea typeface="+mn-ea"/>
              </a:rPr>
              <a:t>１万ドルの懸賞問題</a:t>
            </a:r>
            <a:endParaRPr kumimoji="1" lang="ja-JP" altLang="en-US" sz="2000" dirty="0" smtClean="0">
              <a:latin typeface="+mn-lt"/>
              <a:ea typeface="+mn-ea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211307" y="3420252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/>
              <a:t>60</a:t>
            </a:r>
            <a:endParaRPr lang="en-US" altLang="ja-JP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148064" y="5631631"/>
            <a:ext cx="3326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(*^○^*) 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 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+mj-ea"/>
                <a:ea typeface="+mj-ea"/>
                <a:sym typeface="Wingdings" panose="05000000000000000000" pitchFamily="2" charset="2"/>
              </a:rPr>
              <a:t>(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+mj-ea"/>
                <a:ea typeface="+mj-ea"/>
                <a:sym typeface="Wingdings" panose="05000000000000000000" pitchFamily="2" charset="2"/>
              </a:rPr>
              <a:t>●▲●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+mj-ea"/>
                <a:ea typeface="+mj-ea"/>
                <a:sym typeface="Wingdings" panose="05000000000000000000" pitchFamily="2" charset="2"/>
              </a:rPr>
              <a:t>)</a:t>
            </a:r>
            <a:endParaRPr kumimoji="1" lang="ja-JP" altLang="en-US" sz="2400" dirty="0">
              <a:solidFill>
                <a:srgbClr val="000000"/>
              </a:solidFill>
              <a:latin typeface="+mj-ea"/>
              <a:ea typeface="+mj-ea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2414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31" grpId="0"/>
      <p:bldP spid="39" grpId="0"/>
      <p:bldP spid="42" grpId="0"/>
      <p:bldP spid="43" grpId="0"/>
      <p:bldP spid="13" grpId="0" animBg="1"/>
      <p:bldP spid="44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「解く」といえる</a:t>
            </a:r>
            <a:r>
              <a:rPr kumimoji="1" lang="ja-JP" altLang="en-US" dirty="0" smtClean="0"/>
              <a:t>手間はどれくらい？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3294-421A-4D13-A2F4-724448F6F22A}" type="slidenum">
              <a:rPr lang="en-US" altLang="ja-JP" smtClean="0"/>
              <a:pPr/>
              <a:t>9</a:t>
            </a:fld>
            <a:endParaRPr lang="en-US" altLang="ja-JP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0726779"/>
                  </p:ext>
                </p:extLst>
              </p:nvPr>
            </p:nvGraphicFramePr>
            <p:xfrm>
              <a:off x="323528" y="1124744"/>
              <a:ext cx="7899157" cy="198194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00453"/>
                    <a:gridCol w="2526007"/>
                    <a:gridCol w="2356435"/>
                    <a:gridCol w="1916262"/>
                  </a:tblGrid>
                  <a:tr h="288032">
                    <a:tc>
                      <a:txBody>
                        <a:bodyPr/>
                        <a:lstStyle/>
                        <a:p>
                          <a:endParaRPr kumimoji="1" lang="ja-JP" altLang="en-US" sz="2000" b="1" u="non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kumimoji="1" lang="en-US" altLang="ja-JP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!</m:t>
                                </m:r>
                              </m:oMath>
                            </m:oMathPara>
                          </a14:m>
                          <a:endParaRPr kumimoji="1" lang="en-US" altLang="ja-JP" sz="20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20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20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kumimoji="1" lang="en-US" altLang="ja-JP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en-US" altLang="ja-JP" sz="20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20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1" lang="en-US" altLang="ja-JP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en-US" altLang="ja-JP" sz="20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</a:tr>
                  <a:tr h="396988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000" dirty="0" smtClean="0">
                              <a:solidFill>
                                <a:schemeClr val="tx1"/>
                              </a:solidFill>
                            </a:rPr>
                            <a:t>n = 10</a:t>
                          </a:r>
                          <a:endParaRPr kumimoji="1" lang="ja-JP" alt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000" dirty="0" smtClean="0">
                              <a:solidFill>
                                <a:srgbClr val="0066FF"/>
                              </a:solidFill>
                            </a:rPr>
                            <a:t>0.0001</a:t>
                          </a:r>
                          <a:r>
                            <a:rPr kumimoji="1" lang="en-US" altLang="ja-JP" sz="2000" baseline="0" dirty="0" smtClean="0">
                              <a:solidFill>
                                <a:srgbClr val="0066FF"/>
                              </a:solidFill>
                            </a:rPr>
                            <a:t> </a:t>
                          </a:r>
                          <a:r>
                            <a:rPr kumimoji="1" lang="ja-JP" altLang="en-US" sz="2000" baseline="0" dirty="0" smtClean="0">
                              <a:solidFill>
                                <a:srgbClr val="0066FF"/>
                              </a:solidFill>
                            </a:rPr>
                            <a:t>秒</a:t>
                          </a:r>
                          <a:endParaRPr kumimoji="1" lang="en-US" altLang="ja-JP" sz="2000" dirty="0" smtClean="0">
                            <a:solidFill>
                              <a:srgbClr val="0066FF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000" dirty="0" smtClean="0">
                              <a:solidFill>
                                <a:srgbClr val="0066FF"/>
                              </a:solidFill>
                            </a:rPr>
                            <a:t>0.000001 </a:t>
                          </a:r>
                          <a:r>
                            <a:rPr kumimoji="1" lang="ja-JP" altLang="en-US" sz="2000" dirty="0" smtClean="0">
                              <a:solidFill>
                                <a:srgbClr val="0066FF"/>
                              </a:solidFill>
                            </a:rPr>
                            <a:t>秒</a:t>
                          </a:r>
                          <a:endParaRPr kumimoji="1" lang="en-US" altLang="ja-JP" sz="2000" dirty="0" smtClean="0">
                            <a:solidFill>
                              <a:srgbClr val="0066FF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000" dirty="0" smtClean="0">
                              <a:solidFill>
                                <a:srgbClr val="0066FF"/>
                              </a:solidFill>
                            </a:rPr>
                            <a:t>0.000001 </a:t>
                          </a:r>
                          <a:r>
                            <a:rPr kumimoji="1" lang="ja-JP" altLang="en-US" sz="2000" dirty="0" smtClean="0">
                              <a:solidFill>
                                <a:srgbClr val="0066FF"/>
                              </a:solidFill>
                            </a:rPr>
                            <a:t>秒</a:t>
                          </a:r>
                          <a:endParaRPr kumimoji="1" lang="en-US" altLang="ja-JP" sz="2000" dirty="0" smtClean="0">
                            <a:solidFill>
                              <a:srgbClr val="0066FF"/>
                            </a:solidFill>
                          </a:endParaRPr>
                        </a:p>
                      </a:txBody>
                      <a:tcPr marL="91439" marR="91439"/>
                    </a:tc>
                  </a:tr>
                  <a:tr h="362198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000" dirty="0" smtClean="0">
                              <a:solidFill>
                                <a:schemeClr val="tx1"/>
                              </a:solidFill>
                            </a:rPr>
                            <a:t>n = 20</a:t>
                          </a:r>
                          <a:endParaRPr kumimoji="1" lang="ja-JP" alt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000" dirty="0" smtClean="0">
                              <a:solidFill>
                                <a:srgbClr val="00B050"/>
                              </a:solidFill>
                            </a:rPr>
                            <a:t>70 </a:t>
                          </a:r>
                          <a:r>
                            <a:rPr kumimoji="1" lang="ja-JP" altLang="en-US" sz="2000" dirty="0" smtClean="0">
                              <a:solidFill>
                                <a:srgbClr val="00B050"/>
                              </a:solidFill>
                            </a:rPr>
                            <a:t>日</a:t>
                          </a:r>
                          <a:r>
                            <a:rPr kumimoji="1" lang="en-US" altLang="ja-JP" sz="2000" dirty="0" smtClean="0">
                              <a:solidFill>
                                <a:srgbClr val="00B050"/>
                              </a:solidFill>
                            </a:rPr>
                            <a:t> </a:t>
                          </a:r>
                          <a:endParaRPr kumimoji="1" lang="ja-JP" altLang="en-US" sz="2000" dirty="0" smtClean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000" dirty="0" smtClean="0">
                              <a:solidFill>
                                <a:srgbClr val="0066FF"/>
                              </a:solidFill>
                            </a:rPr>
                            <a:t>0.01 </a:t>
                          </a:r>
                          <a:r>
                            <a:rPr kumimoji="1" lang="ja-JP" altLang="en-US" sz="2000" dirty="0" smtClean="0">
                              <a:solidFill>
                                <a:srgbClr val="0066FF"/>
                              </a:solidFill>
                            </a:rPr>
                            <a:t>秒</a:t>
                          </a:r>
                          <a:endParaRPr kumimoji="1" lang="ja-JP" altLang="en-US" sz="2000" dirty="0">
                            <a:solidFill>
                              <a:srgbClr val="0066FF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000" dirty="0" smtClean="0">
                              <a:solidFill>
                                <a:srgbClr val="0066FF"/>
                              </a:solidFill>
                            </a:rPr>
                            <a:t>0.00002 </a:t>
                          </a:r>
                          <a:r>
                            <a:rPr kumimoji="1" lang="ja-JP" altLang="en-US" sz="2000" dirty="0" smtClean="0">
                              <a:solidFill>
                                <a:srgbClr val="0066FF"/>
                              </a:solidFill>
                            </a:rPr>
                            <a:t>秒</a:t>
                          </a:r>
                          <a:endParaRPr kumimoji="1" lang="ja-JP" altLang="en-US" sz="2000" dirty="0">
                            <a:solidFill>
                              <a:srgbClr val="0066FF"/>
                            </a:solidFill>
                          </a:endParaRPr>
                        </a:p>
                      </a:txBody>
                      <a:tcPr marL="91439" marR="91439"/>
                    </a:tc>
                  </a:tr>
                  <a:tr h="395848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000" dirty="0" smtClean="0">
                              <a:solidFill>
                                <a:schemeClr val="tx1"/>
                              </a:solidFill>
                            </a:rPr>
                            <a:t>n</a:t>
                          </a:r>
                          <a:r>
                            <a:rPr kumimoji="1" lang="en-US" altLang="ja-JP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kumimoji="1" lang="en-US" altLang="ja-JP" sz="2000" dirty="0" smtClean="0">
                              <a:solidFill>
                                <a:schemeClr val="tx1"/>
                              </a:solidFill>
                            </a:rPr>
                            <a:t>= 50</a:t>
                          </a:r>
                          <a:endParaRPr kumimoji="1" lang="ja-JP" alt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000" dirty="0" smtClean="0">
                              <a:solidFill>
                                <a:srgbClr val="FF0000"/>
                              </a:solidFill>
                              <a:latin typeface="+mj-ea"/>
                              <a:ea typeface="+mj-ea"/>
                            </a:rPr>
                            <a:t>(&gt;_&lt;)</a:t>
                          </a:r>
                          <a:endParaRPr kumimoji="1" lang="ja-JP" altLang="en-US" sz="2000" dirty="0">
                            <a:solidFill>
                              <a:srgbClr val="FF0000"/>
                            </a:solidFill>
                            <a:latin typeface="+mj-ea"/>
                            <a:ea typeface="+mj-ea"/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000" dirty="0" smtClean="0">
                              <a:solidFill>
                                <a:srgbClr val="00B050"/>
                              </a:solidFill>
                            </a:rPr>
                            <a:t>13 </a:t>
                          </a:r>
                          <a:r>
                            <a:rPr kumimoji="1" lang="ja-JP" altLang="en-US" sz="2000" dirty="0" smtClean="0">
                              <a:solidFill>
                                <a:srgbClr val="00B050"/>
                              </a:solidFill>
                            </a:rPr>
                            <a:t>日</a:t>
                          </a:r>
                          <a:endParaRPr kumimoji="1" lang="ja-JP" altLang="en-US" sz="20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000" dirty="0" smtClean="0">
                              <a:solidFill>
                                <a:srgbClr val="0066FF"/>
                              </a:solidFill>
                            </a:rPr>
                            <a:t>0.0001 </a:t>
                          </a:r>
                          <a:r>
                            <a:rPr kumimoji="1" lang="ja-JP" altLang="en-US" sz="2000" dirty="0" smtClean="0">
                              <a:solidFill>
                                <a:srgbClr val="0066FF"/>
                              </a:solidFill>
                            </a:rPr>
                            <a:t>秒</a:t>
                          </a:r>
                          <a:endParaRPr kumimoji="1" lang="ja-JP" altLang="en-US" sz="2000" dirty="0">
                            <a:solidFill>
                              <a:srgbClr val="0066FF"/>
                            </a:solidFill>
                          </a:endParaRPr>
                        </a:p>
                      </a:txBody>
                      <a:tcPr marL="91439" marR="91439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000" dirty="0" smtClean="0">
                              <a:solidFill>
                                <a:schemeClr val="tx1"/>
                              </a:solidFill>
                            </a:rPr>
                            <a:t>n = 100</a:t>
                          </a:r>
                          <a:endParaRPr kumimoji="1" lang="ja-JP" alt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000" dirty="0" smtClean="0">
                              <a:solidFill>
                                <a:srgbClr val="FF0000"/>
                              </a:solidFill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(&gt;_&lt;)</a:t>
                          </a:r>
                          <a:endParaRPr kumimoji="1" lang="ja-JP" altLang="en-US" sz="2000" dirty="0">
                            <a:solidFill>
                              <a:srgbClr val="FF0000"/>
                            </a:solidFill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000" dirty="0" smtClean="0">
                              <a:solidFill>
                                <a:srgbClr val="FF0000"/>
                              </a:solidFill>
                            </a:rPr>
                            <a:t>40 </a:t>
                          </a:r>
                          <a:r>
                            <a:rPr kumimoji="1" lang="ja-JP" altLang="en-US" sz="2000" dirty="0" smtClean="0">
                              <a:solidFill>
                                <a:srgbClr val="FF0000"/>
                              </a:solidFill>
                            </a:rPr>
                            <a:t>兆年</a:t>
                          </a:r>
                          <a:endParaRPr kumimoji="1" lang="ja-JP" altLang="en-US" sz="2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000" dirty="0" smtClean="0">
                              <a:solidFill>
                                <a:srgbClr val="0066FF"/>
                              </a:solidFill>
                            </a:rPr>
                            <a:t>0.001 </a:t>
                          </a:r>
                          <a:r>
                            <a:rPr kumimoji="1" lang="ja-JP" altLang="en-US" sz="2000" dirty="0" smtClean="0">
                              <a:solidFill>
                                <a:srgbClr val="0066FF"/>
                              </a:solidFill>
                            </a:rPr>
                            <a:t>秒</a:t>
                          </a:r>
                          <a:endParaRPr kumimoji="1" lang="ja-JP" altLang="en-US" sz="2000" dirty="0">
                            <a:solidFill>
                              <a:srgbClr val="0066FF"/>
                            </a:solidFill>
                          </a:endParaRPr>
                        </a:p>
                      </a:txBody>
                      <a:tcPr marL="91439" marR="91439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0726779"/>
                  </p:ext>
                </p:extLst>
              </p:nvPr>
            </p:nvGraphicFramePr>
            <p:xfrm>
              <a:off x="323528" y="1124744"/>
              <a:ext cx="7899157" cy="198194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00453"/>
                    <a:gridCol w="2526007"/>
                    <a:gridCol w="2356435"/>
                    <a:gridCol w="1916262"/>
                  </a:tblGrid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sz="2000" b="1" u="non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91439" marR="91439">
                        <a:blipFill rotWithShape="0">
                          <a:blip r:embed="rId2"/>
                          <a:stretch>
                            <a:fillRect l="-43961" t="-1538" r="-169807" b="-42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91439" marR="91439">
                        <a:blipFill rotWithShape="0">
                          <a:blip r:embed="rId2"/>
                          <a:stretch>
                            <a:fillRect l="-154005" t="-1538" r="-81654" b="-42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91439" marR="91439">
                        <a:blipFill rotWithShape="0">
                          <a:blip r:embed="rId2"/>
                          <a:stretch>
                            <a:fillRect l="-313057" t="-1538" r="-637" b="-429231"/>
                          </a:stretch>
                        </a:blipFill>
                      </a:tcPr>
                    </a:tc>
                  </a:tr>
                  <a:tr h="396988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000" dirty="0" smtClean="0">
                              <a:solidFill>
                                <a:schemeClr val="tx1"/>
                              </a:solidFill>
                            </a:rPr>
                            <a:t>n = 10</a:t>
                          </a:r>
                          <a:endParaRPr kumimoji="1" lang="ja-JP" alt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000" dirty="0" smtClean="0">
                              <a:solidFill>
                                <a:srgbClr val="0066FF"/>
                              </a:solidFill>
                            </a:rPr>
                            <a:t>0.0001</a:t>
                          </a:r>
                          <a:r>
                            <a:rPr kumimoji="1" lang="en-US" altLang="ja-JP" sz="2000" baseline="0" dirty="0" smtClean="0">
                              <a:solidFill>
                                <a:srgbClr val="0066FF"/>
                              </a:solidFill>
                            </a:rPr>
                            <a:t> </a:t>
                          </a:r>
                          <a:r>
                            <a:rPr kumimoji="1" lang="ja-JP" altLang="en-US" sz="2000" baseline="0" dirty="0" smtClean="0">
                              <a:solidFill>
                                <a:srgbClr val="0066FF"/>
                              </a:solidFill>
                            </a:rPr>
                            <a:t>秒</a:t>
                          </a:r>
                          <a:endParaRPr kumimoji="1" lang="en-US" altLang="ja-JP" sz="2000" dirty="0" smtClean="0">
                            <a:solidFill>
                              <a:srgbClr val="0066FF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000" dirty="0" smtClean="0">
                              <a:solidFill>
                                <a:srgbClr val="0066FF"/>
                              </a:solidFill>
                            </a:rPr>
                            <a:t>0.000001 </a:t>
                          </a:r>
                          <a:r>
                            <a:rPr kumimoji="1" lang="ja-JP" altLang="en-US" sz="2000" dirty="0" smtClean="0">
                              <a:solidFill>
                                <a:srgbClr val="0066FF"/>
                              </a:solidFill>
                            </a:rPr>
                            <a:t>秒</a:t>
                          </a:r>
                          <a:endParaRPr kumimoji="1" lang="en-US" altLang="ja-JP" sz="2000" dirty="0" smtClean="0">
                            <a:solidFill>
                              <a:srgbClr val="0066FF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000" dirty="0" smtClean="0">
                              <a:solidFill>
                                <a:srgbClr val="0066FF"/>
                              </a:solidFill>
                            </a:rPr>
                            <a:t>0.000001 </a:t>
                          </a:r>
                          <a:r>
                            <a:rPr kumimoji="1" lang="ja-JP" altLang="en-US" sz="2000" dirty="0" smtClean="0">
                              <a:solidFill>
                                <a:srgbClr val="0066FF"/>
                              </a:solidFill>
                            </a:rPr>
                            <a:t>秒</a:t>
                          </a:r>
                          <a:endParaRPr kumimoji="1" lang="en-US" altLang="ja-JP" sz="2000" dirty="0" smtClean="0">
                            <a:solidFill>
                              <a:srgbClr val="0066FF"/>
                            </a:solidFill>
                          </a:endParaRPr>
                        </a:p>
                      </a:txBody>
                      <a:tcPr marL="91439" marR="91439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000" dirty="0" smtClean="0">
                              <a:solidFill>
                                <a:schemeClr val="tx1"/>
                              </a:solidFill>
                            </a:rPr>
                            <a:t>n = 20</a:t>
                          </a:r>
                          <a:endParaRPr kumimoji="1" lang="ja-JP" alt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000" dirty="0" smtClean="0">
                              <a:solidFill>
                                <a:srgbClr val="00B050"/>
                              </a:solidFill>
                            </a:rPr>
                            <a:t>70 </a:t>
                          </a:r>
                          <a:r>
                            <a:rPr kumimoji="1" lang="ja-JP" altLang="en-US" sz="2000" dirty="0" smtClean="0">
                              <a:solidFill>
                                <a:srgbClr val="00B050"/>
                              </a:solidFill>
                            </a:rPr>
                            <a:t>日</a:t>
                          </a:r>
                          <a:r>
                            <a:rPr kumimoji="1" lang="en-US" altLang="ja-JP" sz="2000" dirty="0" smtClean="0">
                              <a:solidFill>
                                <a:srgbClr val="00B050"/>
                              </a:solidFill>
                            </a:rPr>
                            <a:t> </a:t>
                          </a:r>
                          <a:endParaRPr kumimoji="1" lang="ja-JP" altLang="en-US" sz="2000" dirty="0" smtClean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000" dirty="0" smtClean="0">
                              <a:solidFill>
                                <a:srgbClr val="0066FF"/>
                              </a:solidFill>
                            </a:rPr>
                            <a:t>0.01 </a:t>
                          </a:r>
                          <a:r>
                            <a:rPr kumimoji="1" lang="ja-JP" altLang="en-US" sz="2000" dirty="0" smtClean="0">
                              <a:solidFill>
                                <a:srgbClr val="0066FF"/>
                              </a:solidFill>
                            </a:rPr>
                            <a:t>秒</a:t>
                          </a:r>
                          <a:endParaRPr kumimoji="1" lang="ja-JP" altLang="en-US" sz="2000" dirty="0">
                            <a:solidFill>
                              <a:srgbClr val="0066FF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000" dirty="0" smtClean="0">
                              <a:solidFill>
                                <a:srgbClr val="0066FF"/>
                              </a:solidFill>
                            </a:rPr>
                            <a:t>0.00002 </a:t>
                          </a:r>
                          <a:r>
                            <a:rPr kumimoji="1" lang="ja-JP" altLang="en-US" sz="2000" dirty="0" smtClean="0">
                              <a:solidFill>
                                <a:srgbClr val="0066FF"/>
                              </a:solidFill>
                            </a:rPr>
                            <a:t>秒</a:t>
                          </a:r>
                          <a:endParaRPr kumimoji="1" lang="ja-JP" altLang="en-US" sz="2000" dirty="0">
                            <a:solidFill>
                              <a:srgbClr val="0066FF"/>
                            </a:solidFill>
                          </a:endParaRPr>
                        </a:p>
                      </a:txBody>
                      <a:tcPr marL="91439" marR="91439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000" dirty="0" smtClean="0">
                              <a:solidFill>
                                <a:schemeClr val="tx1"/>
                              </a:solidFill>
                            </a:rPr>
                            <a:t>n</a:t>
                          </a:r>
                          <a:r>
                            <a:rPr kumimoji="1" lang="en-US" altLang="ja-JP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kumimoji="1" lang="en-US" altLang="ja-JP" sz="2000" dirty="0" smtClean="0">
                              <a:solidFill>
                                <a:schemeClr val="tx1"/>
                              </a:solidFill>
                            </a:rPr>
                            <a:t>= 50</a:t>
                          </a:r>
                          <a:endParaRPr kumimoji="1" lang="ja-JP" alt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000" dirty="0" smtClean="0">
                              <a:solidFill>
                                <a:srgbClr val="FF0000"/>
                              </a:solidFill>
                              <a:latin typeface="+mj-ea"/>
                              <a:ea typeface="+mj-ea"/>
                            </a:rPr>
                            <a:t>(&gt;_&lt;)</a:t>
                          </a:r>
                          <a:endParaRPr kumimoji="1" lang="ja-JP" altLang="en-US" sz="2000" dirty="0">
                            <a:solidFill>
                              <a:srgbClr val="FF0000"/>
                            </a:solidFill>
                            <a:latin typeface="+mj-ea"/>
                            <a:ea typeface="+mj-ea"/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000" dirty="0" smtClean="0">
                              <a:solidFill>
                                <a:srgbClr val="00B050"/>
                              </a:solidFill>
                            </a:rPr>
                            <a:t>13 </a:t>
                          </a:r>
                          <a:r>
                            <a:rPr kumimoji="1" lang="ja-JP" altLang="en-US" sz="2000" dirty="0" smtClean="0">
                              <a:solidFill>
                                <a:srgbClr val="00B050"/>
                              </a:solidFill>
                            </a:rPr>
                            <a:t>日</a:t>
                          </a:r>
                          <a:endParaRPr kumimoji="1" lang="ja-JP" altLang="en-US" sz="20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000" dirty="0" smtClean="0">
                              <a:solidFill>
                                <a:srgbClr val="0066FF"/>
                              </a:solidFill>
                            </a:rPr>
                            <a:t>0.0001 </a:t>
                          </a:r>
                          <a:r>
                            <a:rPr kumimoji="1" lang="ja-JP" altLang="en-US" sz="2000" dirty="0" smtClean="0">
                              <a:solidFill>
                                <a:srgbClr val="0066FF"/>
                              </a:solidFill>
                            </a:rPr>
                            <a:t>秒</a:t>
                          </a:r>
                          <a:endParaRPr kumimoji="1" lang="ja-JP" altLang="en-US" sz="2000" dirty="0">
                            <a:solidFill>
                              <a:srgbClr val="0066FF"/>
                            </a:solidFill>
                          </a:endParaRPr>
                        </a:p>
                      </a:txBody>
                      <a:tcPr marL="91439" marR="91439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000" dirty="0" smtClean="0">
                              <a:solidFill>
                                <a:schemeClr val="tx1"/>
                              </a:solidFill>
                            </a:rPr>
                            <a:t>n = 100</a:t>
                          </a:r>
                          <a:endParaRPr kumimoji="1" lang="ja-JP" alt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000" dirty="0" smtClean="0">
                              <a:solidFill>
                                <a:srgbClr val="FF0000"/>
                              </a:solidFill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(&gt;_&lt;)</a:t>
                          </a:r>
                          <a:endParaRPr kumimoji="1" lang="ja-JP" altLang="en-US" sz="2000" dirty="0">
                            <a:solidFill>
                              <a:srgbClr val="FF0000"/>
                            </a:solidFill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000" dirty="0" smtClean="0">
                              <a:solidFill>
                                <a:srgbClr val="FF0000"/>
                              </a:solidFill>
                            </a:rPr>
                            <a:t>40 </a:t>
                          </a:r>
                          <a:r>
                            <a:rPr kumimoji="1" lang="ja-JP" altLang="en-US" sz="2000" dirty="0" smtClean="0">
                              <a:solidFill>
                                <a:srgbClr val="FF0000"/>
                              </a:solidFill>
                            </a:rPr>
                            <a:t>兆年</a:t>
                          </a:r>
                          <a:endParaRPr kumimoji="1" lang="ja-JP" altLang="en-US" sz="2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91439" marR="91439"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000" dirty="0" smtClean="0">
                              <a:solidFill>
                                <a:srgbClr val="0066FF"/>
                              </a:solidFill>
                            </a:rPr>
                            <a:t>0.001 </a:t>
                          </a:r>
                          <a:r>
                            <a:rPr kumimoji="1" lang="ja-JP" altLang="en-US" sz="2000" dirty="0" smtClean="0">
                              <a:solidFill>
                                <a:srgbClr val="0066FF"/>
                              </a:solidFill>
                            </a:rPr>
                            <a:t>秒</a:t>
                          </a:r>
                          <a:endParaRPr kumimoji="1" lang="ja-JP" altLang="en-US" sz="2000" dirty="0">
                            <a:solidFill>
                              <a:srgbClr val="0066FF"/>
                            </a:solidFill>
                          </a:endParaRPr>
                        </a:p>
                      </a:txBody>
                      <a:tcPr marL="91439" marR="91439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539552" y="3717032"/>
                <a:ext cx="4881849" cy="4709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メイリオ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ja-JP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メイリオ"/>
                            <a:sym typeface="Wingdings" panose="05000000000000000000" pitchFamily="2" charset="2"/>
                          </a:rPr>
                          <m:t>𝑛</m:t>
                        </m:r>
                      </m:e>
                      <m:sup>
                        <m:r>
                          <a:rPr lang="ja-JP" alt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メイリオ"/>
                            <a:sym typeface="Wingdings" panose="05000000000000000000" pitchFamily="2" charset="2"/>
                          </a:rPr>
                          <m:t>■</m:t>
                        </m:r>
                      </m:sup>
                    </m:sSup>
                  </m:oMath>
                </a14:m>
                <a:r>
                  <a:rPr lang="ja-JP" altLang="en-US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 回の演算</a:t>
                </a:r>
                <a:r>
                  <a:rPr lang="en-US" altLang="ja-JP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: </a:t>
                </a:r>
                <a:r>
                  <a:rPr lang="ja-JP" altLang="en-US" sz="2400" dirty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現実的</a:t>
                </a:r>
                <a:r>
                  <a:rPr lang="ja-JP" altLang="en-US" sz="2400" dirty="0" smtClean="0">
                    <a:solidFill>
                      <a:srgbClr val="000000"/>
                    </a:solidFill>
                    <a:latin typeface="Comic Sans MS"/>
                    <a:ea typeface="メイリオ"/>
                    <a:sym typeface="Wingdings" panose="05000000000000000000" pitchFamily="2" charset="2"/>
                  </a:rPr>
                  <a:t>な計算時間</a:t>
                </a:r>
                <a:endParaRPr kumimoji="1" lang="ja-JP" altLang="en-US" sz="2400" dirty="0">
                  <a:solidFill>
                    <a:srgbClr val="000000"/>
                  </a:solidFill>
                  <a:latin typeface="Comic Sans MS"/>
                  <a:ea typeface="メイリオ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717032"/>
                <a:ext cx="4881849" cy="470963"/>
              </a:xfrm>
              <a:prstGeom prst="rect">
                <a:avLst/>
              </a:prstGeom>
              <a:blipFill rotWithShape="0">
                <a:blip r:embed="rId3"/>
                <a:stretch>
                  <a:fillRect l="-1750" t="-11688" r="-1000" b="-3246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四角形吹き出し 5"/>
          <p:cNvSpPr/>
          <p:nvPr/>
        </p:nvSpPr>
        <p:spPr bwMode="auto">
          <a:xfrm>
            <a:off x="1907704" y="4437112"/>
            <a:ext cx="4032448" cy="792088"/>
          </a:xfrm>
          <a:prstGeom prst="wedgeRectCallout">
            <a:avLst>
              <a:gd name="adj1" fmla="val -33299"/>
              <a:gd name="adj2" fmla="val -8837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2400" dirty="0" smtClean="0">
                <a:latin typeface="+mn-lt"/>
                <a:ea typeface="+mn-ea"/>
              </a:rPr>
              <a:t>“</a:t>
            </a:r>
            <a:r>
              <a:rPr lang="ja-JP" altLang="en-US" sz="2400" dirty="0" smtClean="0">
                <a:latin typeface="+mn-lt"/>
                <a:ea typeface="+mn-ea"/>
              </a:rPr>
              <a:t>良い</a:t>
            </a:r>
            <a:r>
              <a:rPr lang="en-US" altLang="ja-JP" sz="2400" dirty="0" smtClean="0">
                <a:latin typeface="+mn-lt"/>
                <a:ea typeface="+mn-ea"/>
              </a:rPr>
              <a:t>” </a:t>
            </a:r>
            <a:r>
              <a:rPr lang="ja-JP" altLang="en-US" sz="2400" dirty="0" smtClean="0">
                <a:latin typeface="+mn-lt"/>
                <a:ea typeface="+mn-ea"/>
              </a:rPr>
              <a:t>アルゴリズム </a:t>
            </a:r>
            <a:endParaRPr lang="en-US" altLang="ja-JP" sz="2400" dirty="0" smtClean="0">
              <a:latin typeface="+mn-lt"/>
              <a:ea typeface="+mn-ea"/>
            </a:endParaRPr>
          </a:p>
          <a:p>
            <a:r>
              <a:rPr lang="en-US" altLang="ja-JP" sz="2400" dirty="0" smtClean="0">
                <a:latin typeface="+mn-lt"/>
                <a:ea typeface="+mn-ea"/>
              </a:rPr>
              <a:t>(</a:t>
            </a:r>
            <a:r>
              <a:rPr lang="ja-JP" altLang="en-US" sz="2400" dirty="0" smtClean="0">
                <a:latin typeface="+mn-lt"/>
                <a:ea typeface="+mn-ea"/>
              </a:rPr>
              <a:t>多項式時間アルゴリズム</a:t>
            </a:r>
            <a:r>
              <a:rPr lang="en-US" altLang="ja-JP" sz="2400" dirty="0" smtClean="0">
                <a:latin typeface="+mn-lt"/>
                <a:ea typeface="+mn-ea"/>
              </a:rPr>
              <a:t>)</a:t>
            </a:r>
            <a:endParaRPr kumimoji="1" lang="ja-JP" altLang="en-US" sz="2400" dirty="0" smtClean="0">
              <a:latin typeface="+mn-lt"/>
              <a:ea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9552" y="5517232"/>
            <a:ext cx="76001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多項式時間アルゴリズムが存在する問題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 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クラスＰ</a:t>
            </a:r>
            <a:endParaRPr kumimoji="1" lang="en-US" altLang="ja-JP" sz="2400" dirty="0" smtClean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  <a:p>
            <a:pPr lvl="1"/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	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例</a:t>
            </a:r>
            <a:r>
              <a:rPr lang="en-US" altLang="ja-JP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: </a:t>
            </a:r>
            <a:r>
              <a:rPr lang="ja-JP" altLang="en-US" sz="2400" dirty="0" smtClean="0">
                <a:solidFill>
                  <a:srgbClr val="000000"/>
                </a:solidFill>
                <a:latin typeface="Comic Sans MS"/>
                <a:ea typeface="メイリオ"/>
                <a:sym typeface="Wingdings" panose="05000000000000000000" pitchFamily="2" charset="2"/>
              </a:rPr>
              <a:t>最小全域木問題</a:t>
            </a:r>
            <a:endParaRPr kumimoji="1" lang="ja-JP" altLang="en-US" sz="2400" dirty="0">
              <a:solidFill>
                <a:srgbClr val="000000"/>
              </a:solidFill>
              <a:latin typeface="Comic Sans MS"/>
              <a:ea typeface="メイリオ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9240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usepackage{amsmath, amssymb}&#10;\usepackage[dvips]{color}&#10;&#10;\renewcommand{\familydefault}{\sfdefault}&#10;\renewcommand{\kanjifamilydefault}{\gtdefault}&#10;\newcommand{\red}[1]{\textcolor{red}{#1}}&#10;\newcommand{\blue}[1]{\textcolor{blue}{#1}}&#10;\newcommand{\ma}[1]{\textcolor{magenta}{#1}}&#10;\definecolor{gre}{rgb}{.1,.8,.1}&#10;\newcommand{\gre}[1]{\textcolor{gre}{#1}}&#10;\newcommand{\ktt}{K_{t,t}}&#10;&#10;\begin{document}&#10;\begin{align*}&#10;&#10;\end{align*}&#10;\end{document}&#10;"/>
  <p:tag name="TEX2PS" val="latex $(base).tex; dvips -D $(res) -E -o $(base).ps $(base).dvi"/>
  <p:tag name="TEX2PSBATCH" val="latex --interaction=nonstopmode $(base).tex; dvips -D $(res) -E -o $(base).ps $(base).dvi"/>
  <p:tag name="DEFAULTFONTSIZE" val="10"/>
  <p:tag name="DEFAULTBITMAP" val="png256"/>
  <p:tag name="DEFAULTBLEND" val="False"/>
  <p:tag name="DEFAULTTRANSPARENT" val="False"/>
  <p:tag name="DEFAULTWORKAROUNDTRANSPARENCYBUG" val="False"/>
  <p:tag name="DEFAULTRESOLUTION" val="1200"/>
  <p:tag name="DEFAULTMAGNIFICATION" val="2"/>
  <p:tag name="DEFAULTWIDTH" val="348"/>
  <p:tag name="DEFAULTHEIGHT" val="486"/>
</p:tagLst>
</file>

<file path=ppt/theme/theme1.xml><?xml version="1.0" encoding="utf-8"?>
<a:theme xmlns:a="http://schemas.openxmlformats.org/drawingml/2006/main" name="手書き">
  <a:themeElements>
    <a:clrScheme name="手書き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mic メイリオ">
      <a:majorFont>
        <a:latin typeface="Comic Sans MS"/>
        <a:ea typeface="メイリオ"/>
        <a:cs typeface=""/>
      </a:majorFont>
      <a:minorFont>
        <a:latin typeface="Comic Sans MS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2400" dirty="0" smtClean="0">
            <a:latin typeface="+mn-lt"/>
            <a:ea typeface="+mn-ea"/>
          </a:defRPr>
        </a:defPPr>
      </a:lstStyle>
    </a:spDef>
    <a:lnDef>
      <a:spPr bwMode="auto"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2400" dirty="0">
            <a:solidFill>
              <a:srgbClr val="000000"/>
            </a:solidFill>
            <a:latin typeface="Comic Sans MS"/>
            <a:ea typeface="メイリオ"/>
            <a:sym typeface="Wingdings" panose="05000000000000000000" pitchFamily="2" charset="2"/>
          </a:defRPr>
        </a:defPPr>
      </a:lstStyle>
    </a:txDef>
  </a:objectDefaults>
  <a:extraClrSchemeLst>
    <a:extraClrScheme>
      <a:clrScheme name="手書き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手書き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手書き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手書き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手書き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手書き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手書き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手書き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手書き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手書き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手書き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手書き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27632</TotalTime>
  <Words>2247</Words>
  <Application>Microsoft Office PowerPoint</Application>
  <PresentationFormat>画面に合わせる (4:3)</PresentationFormat>
  <Paragraphs>501</Paragraphs>
  <Slides>26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6" baseType="lpstr">
      <vt:lpstr>Meiryo UI</vt:lpstr>
      <vt:lpstr>ＭＳ Ｐゴシック</vt:lpstr>
      <vt:lpstr>ＭＳ Ｐ明朝</vt:lpstr>
      <vt:lpstr>S2GPうにフォント</vt:lpstr>
      <vt:lpstr>メイリオ</vt:lpstr>
      <vt:lpstr>Arial</vt:lpstr>
      <vt:lpstr>Cambria Math</vt:lpstr>
      <vt:lpstr>Comic Sans MS</vt:lpstr>
      <vt:lpstr>Wingdings</vt:lpstr>
      <vt:lpstr>手書き</vt:lpstr>
      <vt:lpstr>最小木問題 と 最短巡回路問題 ―離散数学の “解ける” 問題 と “解けない” 問題―</vt:lpstr>
      <vt:lpstr>ネットワーク上の最適化問題 その１</vt:lpstr>
      <vt:lpstr>ネットワーク上の最適化問題 その２</vt:lpstr>
      <vt:lpstr>目次</vt:lpstr>
      <vt:lpstr>最小全域木問題の定義</vt:lpstr>
      <vt:lpstr>巡回セールスマン問題の定義</vt:lpstr>
      <vt:lpstr>離散最適化問題を “解く” とは？</vt:lpstr>
      <vt:lpstr>しらみつぶしをすると…？</vt:lpstr>
      <vt:lpstr>「解く」といえる手間はどれくらい？</vt:lpstr>
      <vt:lpstr>P と NP</vt:lpstr>
      <vt:lpstr>目次</vt:lpstr>
      <vt:lpstr>最小全域木問題</vt:lpstr>
      <vt:lpstr>Prim のアルゴリズム</vt:lpstr>
      <vt:lpstr>Prim のアルゴリズムの正当性</vt:lpstr>
      <vt:lpstr>Prim のアルゴリズムの計算時間</vt:lpstr>
      <vt:lpstr>Kruskal のアルゴリズム</vt:lpstr>
      <vt:lpstr>目次</vt:lpstr>
      <vt:lpstr>巡回セールスマン問題</vt:lpstr>
      <vt:lpstr>巡回セールスマン問題へのアプローチ</vt:lpstr>
      <vt:lpstr>メトリック巡回セールスマン問題</vt:lpstr>
      <vt:lpstr>Christofides の 1.5-近似アルゴリズム</vt:lpstr>
      <vt:lpstr>近似比の解析</vt:lpstr>
      <vt:lpstr>目次</vt:lpstr>
      <vt:lpstr>まとめ</vt:lpstr>
      <vt:lpstr>レポート課題 </vt:lpstr>
      <vt:lpstr>PowerPoint プレゼンテーション</vt:lpstr>
    </vt:vector>
  </TitlesOfParts>
  <Company>東京大学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2部グラフにおける 制約付き最小重み t-因子の組合せ的アルゴリズム</dc:title>
  <dc:creator>高澤 兼二郎</dc:creator>
  <cp:lastModifiedBy>Kenjiro Takazawa</cp:lastModifiedBy>
  <cp:revision>2995</cp:revision>
  <cp:lastPrinted>2014-07-29T04:02:19Z</cp:lastPrinted>
  <dcterms:created xsi:type="dcterms:W3CDTF">2007-10-04T03:14:01Z</dcterms:created>
  <dcterms:modified xsi:type="dcterms:W3CDTF">2015-04-22T05:10:22Z</dcterms:modified>
</cp:coreProperties>
</file>